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62" r:id="rId2"/>
    <p:sldId id="257" r:id="rId3"/>
    <p:sldId id="258" r:id="rId4"/>
    <p:sldId id="285" r:id="rId5"/>
    <p:sldId id="259" r:id="rId6"/>
    <p:sldId id="260" r:id="rId7"/>
    <p:sldId id="287" r:id="rId8"/>
    <p:sldId id="288" r:id="rId9"/>
    <p:sldId id="290" r:id="rId10"/>
    <p:sldId id="289" r:id="rId11"/>
    <p:sldId id="261" r:id="rId12"/>
    <p:sldId id="279" r:id="rId13"/>
    <p:sldId id="263" r:id="rId14"/>
    <p:sldId id="264" r:id="rId15"/>
    <p:sldId id="265" r:id="rId16"/>
    <p:sldId id="266" r:id="rId17"/>
    <p:sldId id="280" r:id="rId18"/>
    <p:sldId id="282" r:id="rId19"/>
    <p:sldId id="271" r:id="rId20"/>
    <p:sldId id="272" r:id="rId21"/>
    <p:sldId id="273" r:id="rId22"/>
    <p:sldId id="274" r:id="rId23"/>
    <p:sldId id="283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209" autoAdjust="0"/>
  </p:normalViewPr>
  <p:slideViewPr>
    <p:cSldViewPr>
      <p:cViewPr varScale="1">
        <p:scale>
          <a:sx n="122" d="100"/>
          <a:sy n="122" d="100"/>
        </p:scale>
        <p:origin x="19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1E557-057F-48B5-9ECE-76BC6F65DB6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F7ECB6-27A9-41A8-80FC-DFC000D04722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К.э.н</a:t>
          </a:r>
          <a:r>
            <a:rPr lang="ru-RU" dirty="0">
              <a:solidFill>
                <a:schemeClr val="tx1"/>
              </a:solidFill>
            </a:rPr>
            <a:t>., доц.  </a:t>
          </a:r>
          <a:r>
            <a:rPr lang="ru-RU" dirty="0" err="1">
              <a:solidFill>
                <a:schemeClr val="tx1"/>
              </a:solidFill>
            </a:rPr>
            <a:t>Слепенкова</a:t>
          </a:r>
          <a:r>
            <a:rPr lang="ru-RU" dirty="0">
              <a:solidFill>
                <a:schemeClr val="tx1"/>
              </a:solidFill>
            </a:rPr>
            <a:t> Елена Михайловна</a:t>
          </a:r>
        </a:p>
      </dgm:t>
    </dgm:pt>
    <dgm:pt modelId="{73460F9E-2E17-4BD3-9C71-5A44BA4DF2DA}" type="parTrans" cxnId="{9D016093-B6C9-476D-9872-DA91861070CD}">
      <dgm:prSet/>
      <dgm:spPr/>
      <dgm:t>
        <a:bodyPr/>
        <a:lstStyle/>
        <a:p>
          <a:endParaRPr lang="ru-RU"/>
        </a:p>
      </dgm:t>
    </dgm:pt>
    <dgm:pt modelId="{83E481C1-C1C5-4C94-9636-1FBF947B6655}" type="sibTrans" cxnId="{9D016093-B6C9-476D-9872-DA91861070CD}">
      <dgm:prSet/>
      <dgm:spPr/>
      <dgm:t>
        <a:bodyPr/>
        <a:lstStyle/>
        <a:p>
          <a:endParaRPr lang="ru-RU"/>
        </a:p>
      </dgm:t>
    </dgm:pt>
    <dgm:pt modelId="{E2E4CC7D-8531-4816-ACFA-770FA8256987}" type="pres">
      <dgm:prSet presAssocID="{5C41E557-057F-48B5-9ECE-76BC6F65DB6C}" presName="linear" presStyleCnt="0">
        <dgm:presLayoutVars>
          <dgm:dir/>
          <dgm:animLvl val="lvl"/>
          <dgm:resizeHandles val="exact"/>
        </dgm:presLayoutVars>
      </dgm:prSet>
      <dgm:spPr/>
    </dgm:pt>
    <dgm:pt modelId="{CAA93414-3AAD-411F-8039-DA96BAEE6445}" type="pres">
      <dgm:prSet presAssocID="{FFF7ECB6-27A9-41A8-80FC-DFC000D04722}" presName="parentLin" presStyleCnt="0"/>
      <dgm:spPr/>
    </dgm:pt>
    <dgm:pt modelId="{AB439F24-73A1-4B3B-8B13-6A0C7A537547}" type="pres">
      <dgm:prSet presAssocID="{FFF7ECB6-27A9-41A8-80FC-DFC000D04722}" presName="parentLeftMargin" presStyleLbl="node1" presStyleIdx="0" presStyleCnt="1"/>
      <dgm:spPr/>
    </dgm:pt>
    <dgm:pt modelId="{2BB9AFEB-EEAC-4FE2-A7BE-673F34BB3FD3}" type="pres">
      <dgm:prSet presAssocID="{FFF7ECB6-27A9-41A8-80FC-DFC000D04722}" presName="parentText" presStyleLbl="node1" presStyleIdx="0" presStyleCnt="1" custScaleX="133100" custScaleY="133100" custLinFactY="24566" custLinFactNeighborX="-6256" custLinFactNeighborY="100000">
        <dgm:presLayoutVars>
          <dgm:chMax val="0"/>
          <dgm:bulletEnabled val="1"/>
        </dgm:presLayoutVars>
      </dgm:prSet>
      <dgm:spPr/>
    </dgm:pt>
    <dgm:pt modelId="{162FFC8A-0613-48CB-97C6-DC67835E41A0}" type="pres">
      <dgm:prSet presAssocID="{FFF7ECB6-27A9-41A8-80FC-DFC000D04722}" presName="negativeSpace" presStyleCnt="0"/>
      <dgm:spPr/>
    </dgm:pt>
    <dgm:pt modelId="{B7150838-BA28-44E5-A770-28E12FFF3389}" type="pres">
      <dgm:prSet presAssocID="{FFF7ECB6-27A9-41A8-80FC-DFC000D04722}" presName="childText" presStyleLbl="conFgAcc1" presStyleIdx="0" presStyleCnt="1" custLinFactY="37250" custLinFactNeighborY="100000">
        <dgm:presLayoutVars>
          <dgm:bulletEnabled val="1"/>
        </dgm:presLayoutVars>
      </dgm:prSet>
      <dgm:spPr/>
    </dgm:pt>
  </dgm:ptLst>
  <dgm:cxnLst>
    <dgm:cxn modelId="{1F54A009-DF06-4BD9-9F60-4E7E38467E2B}" type="presOf" srcId="{5C41E557-057F-48B5-9ECE-76BC6F65DB6C}" destId="{E2E4CC7D-8531-4816-ACFA-770FA8256987}" srcOrd="0" destOrd="0" presId="urn:microsoft.com/office/officeart/2005/8/layout/list1"/>
    <dgm:cxn modelId="{9D016093-B6C9-476D-9872-DA91861070CD}" srcId="{5C41E557-057F-48B5-9ECE-76BC6F65DB6C}" destId="{FFF7ECB6-27A9-41A8-80FC-DFC000D04722}" srcOrd="0" destOrd="0" parTransId="{73460F9E-2E17-4BD3-9C71-5A44BA4DF2DA}" sibTransId="{83E481C1-C1C5-4C94-9636-1FBF947B6655}"/>
    <dgm:cxn modelId="{BD7B88C2-4CEC-403C-AAFE-F16D820A71CD}" type="presOf" srcId="{FFF7ECB6-27A9-41A8-80FC-DFC000D04722}" destId="{2BB9AFEB-EEAC-4FE2-A7BE-673F34BB3FD3}" srcOrd="1" destOrd="0" presId="urn:microsoft.com/office/officeart/2005/8/layout/list1"/>
    <dgm:cxn modelId="{CDD3B8CB-3505-4992-87CD-9774CFEBBD31}" type="presOf" srcId="{FFF7ECB6-27A9-41A8-80FC-DFC000D04722}" destId="{AB439F24-73A1-4B3B-8B13-6A0C7A537547}" srcOrd="0" destOrd="0" presId="urn:microsoft.com/office/officeart/2005/8/layout/list1"/>
    <dgm:cxn modelId="{B8C37170-539E-4456-A50D-1E1DEF7E7436}" type="presParOf" srcId="{E2E4CC7D-8531-4816-ACFA-770FA8256987}" destId="{CAA93414-3AAD-411F-8039-DA96BAEE6445}" srcOrd="0" destOrd="0" presId="urn:microsoft.com/office/officeart/2005/8/layout/list1"/>
    <dgm:cxn modelId="{D02DA8BD-4B4B-42D9-9C46-9474C12ADF1E}" type="presParOf" srcId="{CAA93414-3AAD-411F-8039-DA96BAEE6445}" destId="{AB439F24-73A1-4B3B-8B13-6A0C7A537547}" srcOrd="0" destOrd="0" presId="urn:microsoft.com/office/officeart/2005/8/layout/list1"/>
    <dgm:cxn modelId="{994E2DA0-46C6-4B2D-A590-97CBB07EAF74}" type="presParOf" srcId="{CAA93414-3AAD-411F-8039-DA96BAEE6445}" destId="{2BB9AFEB-EEAC-4FE2-A7BE-673F34BB3FD3}" srcOrd="1" destOrd="0" presId="urn:microsoft.com/office/officeart/2005/8/layout/list1"/>
    <dgm:cxn modelId="{01CC0DFF-BCF8-44DC-97BC-3B659332B495}" type="presParOf" srcId="{E2E4CC7D-8531-4816-ACFA-770FA8256987}" destId="{162FFC8A-0613-48CB-97C6-DC67835E41A0}" srcOrd="1" destOrd="0" presId="urn:microsoft.com/office/officeart/2005/8/layout/list1"/>
    <dgm:cxn modelId="{F0BE73AB-6599-46F4-93E3-FC87B05D2327}" type="presParOf" srcId="{E2E4CC7D-8531-4816-ACFA-770FA8256987}" destId="{B7150838-BA28-44E5-A770-28E12FFF3389}" srcOrd="2" destOrd="0" presId="urn:microsoft.com/office/officeart/2005/8/layout/lis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E0EDDD-C605-4D26-8EB8-5F13DCF33A33}" type="doc">
      <dgm:prSet loTypeId="urn:microsoft.com/office/officeart/2005/8/layout/matrix2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52FE29-58FF-4067-B3C2-E1C257E081D4}">
      <dgm:prSet phldrT="[Текст]"/>
      <dgm:spPr/>
      <dgm:t>
        <a:bodyPr/>
        <a:lstStyle/>
        <a:p>
          <a:r>
            <a:rPr lang="ru-RU" dirty="0"/>
            <a:t>Высокая ценность</a:t>
          </a:r>
        </a:p>
        <a:p>
          <a:r>
            <a:rPr lang="ru-RU" dirty="0"/>
            <a:t>Низкая лояльность</a:t>
          </a:r>
        </a:p>
      </dgm:t>
    </dgm:pt>
    <dgm:pt modelId="{A8CEDE0E-1EF1-4D0A-AE20-1BA1C8433B69}" type="parTrans" cxnId="{50B0539A-2A58-4109-822E-D549611A7A73}">
      <dgm:prSet/>
      <dgm:spPr/>
      <dgm:t>
        <a:bodyPr/>
        <a:lstStyle/>
        <a:p>
          <a:endParaRPr lang="ru-RU"/>
        </a:p>
      </dgm:t>
    </dgm:pt>
    <dgm:pt modelId="{5494A22C-3430-463C-95C7-0907422E3ACC}" type="sibTrans" cxnId="{50B0539A-2A58-4109-822E-D549611A7A73}">
      <dgm:prSet/>
      <dgm:spPr/>
      <dgm:t>
        <a:bodyPr/>
        <a:lstStyle/>
        <a:p>
          <a:endParaRPr lang="ru-RU"/>
        </a:p>
      </dgm:t>
    </dgm:pt>
    <dgm:pt modelId="{47ADA7D3-AA70-4134-A394-145B96FD9ED4}">
      <dgm:prSet phldrT="[Текст]"/>
      <dgm:spPr/>
      <dgm:t>
        <a:bodyPr/>
        <a:lstStyle/>
        <a:p>
          <a:r>
            <a:rPr lang="ru-RU" dirty="0"/>
            <a:t>Высокая ценность</a:t>
          </a:r>
        </a:p>
        <a:p>
          <a:r>
            <a:rPr lang="ru-RU" dirty="0"/>
            <a:t>Высокая лояльность</a:t>
          </a:r>
        </a:p>
      </dgm:t>
    </dgm:pt>
    <dgm:pt modelId="{E7E3633A-212C-46B3-A0EC-BE6E74A1A12E}" type="parTrans" cxnId="{C79BD5C2-9284-4F88-9695-AFF9E94D7FA2}">
      <dgm:prSet/>
      <dgm:spPr/>
      <dgm:t>
        <a:bodyPr/>
        <a:lstStyle/>
        <a:p>
          <a:endParaRPr lang="ru-RU"/>
        </a:p>
      </dgm:t>
    </dgm:pt>
    <dgm:pt modelId="{41C999B9-15B0-452A-B6B5-87AB5C977385}" type="sibTrans" cxnId="{C79BD5C2-9284-4F88-9695-AFF9E94D7FA2}">
      <dgm:prSet/>
      <dgm:spPr/>
      <dgm:t>
        <a:bodyPr/>
        <a:lstStyle/>
        <a:p>
          <a:endParaRPr lang="ru-RU"/>
        </a:p>
      </dgm:t>
    </dgm:pt>
    <dgm:pt modelId="{6A46510B-C4A4-4553-A550-DB2D8621DF6D}">
      <dgm:prSet phldrT="[Текст]"/>
      <dgm:spPr/>
      <dgm:t>
        <a:bodyPr/>
        <a:lstStyle/>
        <a:p>
          <a:r>
            <a:rPr lang="ru-RU" dirty="0"/>
            <a:t>Низкая ценность</a:t>
          </a:r>
        </a:p>
        <a:p>
          <a:r>
            <a:rPr lang="ru-RU" dirty="0"/>
            <a:t>Низкая лояльность</a:t>
          </a:r>
        </a:p>
      </dgm:t>
    </dgm:pt>
    <dgm:pt modelId="{517C76EB-CA01-499F-8997-BCDE0D1A549D}" type="parTrans" cxnId="{89C03EAD-AFAF-45C3-8E09-434CA27BC24C}">
      <dgm:prSet/>
      <dgm:spPr/>
      <dgm:t>
        <a:bodyPr/>
        <a:lstStyle/>
        <a:p>
          <a:endParaRPr lang="ru-RU"/>
        </a:p>
      </dgm:t>
    </dgm:pt>
    <dgm:pt modelId="{0299A572-10AC-4794-8A43-D9BC7C6CC3A5}" type="sibTrans" cxnId="{89C03EAD-AFAF-45C3-8E09-434CA27BC24C}">
      <dgm:prSet/>
      <dgm:spPr/>
      <dgm:t>
        <a:bodyPr/>
        <a:lstStyle/>
        <a:p>
          <a:endParaRPr lang="ru-RU"/>
        </a:p>
      </dgm:t>
    </dgm:pt>
    <dgm:pt modelId="{BD493938-8326-4169-907D-5BE4EF0B3E30}">
      <dgm:prSet phldrT="[Текст]"/>
      <dgm:spPr/>
      <dgm:t>
        <a:bodyPr/>
        <a:lstStyle/>
        <a:p>
          <a:r>
            <a:rPr lang="ru-RU" dirty="0"/>
            <a:t>Низкая ценность</a:t>
          </a:r>
        </a:p>
        <a:p>
          <a:r>
            <a:rPr lang="ru-RU" dirty="0"/>
            <a:t>Высокая лояльность</a:t>
          </a:r>
        </a:p>
      </dgm:t>
    </dgm:pt>
    <dgm:pt modelId="{F22EE2D4-A551-4B99-A678-FAA4B6741544}" type="parTrans" cxnId="{20C1378A-5434-409C-B3B8-06E9B096A11B}">
      <dgm:prSet/>
      <dgm:spPr/>
      <dgm:t>
        <a:bodyPr/>
        <a:lstStyle/>
        <a:p>
          <a:endParaRPr lang="ru-RU"/>
        </a:p>
      </dgm:t>
    </dgm:pt>
    <dgm:pt modelId="{872D6612-8301-4EBB-A611-9B2264CC5574}" type="sibTrans" cxnId="{20C1378A-5434-409C-B3B8-06E9B096A11B}">
      <dgm:prSet/>
      <dgm:spPr/>
      <dgm:t>
        <a:bodyPr/>
        <a:lstStyle/>
        <a:p>
          <a:endParaRPr lang="ru-RU"/>
        </a:p>
      </dgm:t>
    </dgm:pt>
    <dgm:pt modelId="{8888C98C-D068-4BF4-A87F-3B9076739C16}" type="pres">
      <dgm:prSet presAssocID="{7FE0EDDD-C605-4D26-8EB8-5F13DCF33A33}" presName="matrix" presStyleCnt="0">
        <dgm:presLayoutVars>
          <dgm:chMax val="1"/>
          <dgm:dir/>
          <dgm:resizeHandles val="exact"/>
        </dgm:presLayoutVars>
      </dgm:prSet>
      <dgm:spPr/>
    </dgm:pt>
    <dgm:pt modelId="{DDFC0E8E-3E3E-4EF2-9FF3-DF17C29403D5}" type="pres">
      <dgm:prSet presAssocID="{7FE0EDDD-C605-4D26-8EB8-5F13DCF33A33}" presName="axisShape" presStyleLbl="bgShp" presStyleIdx="0" presStyleCnt="1"/>
      <dgm:spPr/>
    </dgm:pt>
    <dgm:pt modelId="{200ECE91-65B7-4298-AD78-3C7A609AC648}" type="pres">
      <dgm:prSet presAssocID="{7FE0EDDD-C605-4D26-8EB8-5F13DCF33A33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6C65ED3-5BA8-4DDF-8D75-F1F3EE5725B0}" type="pres">
      <dgm:prSet presAssocID="{7FE0EDDD-C605-4D26-8EB8-5F13DCF33A33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2EDA44B-3771-4984-B7A6-69B6E957B859}" type="pres">
      <dgm:prSet presAssocID="{7FE0EDDD-C605-4D26-8EB8-5F13DCF33A33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F5532EC-1A12-48FB-B2C7-2FA8FAFBB9C1}" type="pres">
      <dgm:prSet presAssocID="{7FE0EDDD-C605-4D26-8EB8-5F13DCF33A33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4AAF11B-F4A3-4A1D-AADE-B7A65ACB5490}" type="presOf" srcId="{C552FE29-58FF-4067-B3C2-E1C257E081D4}" destId="{200ECE91-65B7-4298-AD78-3C7A609AC648}" srcOrd="0" destOrd="0" presId="urn:microsoft.com/office/officeart/2005/8/layout/matrix2"/>
    <dgm:cxn modelId="{CBC83743-BD52-4014-A6ED-4517BDA9042D}" type="presOf" srcId="{BD493938-8326-4169-907D-5BE4EF0B3E30}" destId="{3F5532EC-1A12-48FB-B2C7-2FA8FAFBB9C1}" srcOrd="0" destOrd="0" presId="urn:microsoft.com/office/officeart/2005/8/layout/matrix2"/>
    <dgm:cxn modelId="{20C1378A-5434-409C-B3B8-06E9B096A11B}" srcId="{7FE0EDDD-C605-4D26-8EB8-5F13DCF33A33}" destId="{BD493938-8326-4169-907D-5BE4EF0B3E30}" srcOrd="3" destOrd="0" parTransId="{F22EE2D4-A551-4B99-A678-FAA4B6741544}" sibTransId="{872D6612-8301-4EBB-A611-9B2264CC5574}"/>
    <dgm:cxn modelId="{50B0539A-2A58-4109-822E-D549611A7A73}" srcId="{7FE0EDDD-C605-4D26-8EB8-5F13DCF33A33}" destId="{C552FE29-58FF-4067-B3C2-E1C257E081D4}" srcOrd="0" destOrd="0" parTransId="{A8CEDE0E-1EF1-4D0A-AE20-1BA1C8433B69}" sibTransId="{5494A22C-3430-463C-95C7-0907422E3ACC}"/>
    <dgm:cxn modelId="{89C03EAD-AFAF-45C3-8E09-434CA27BC24C}" srcId="{7FE0EDDD-C605-4D26-8EB8-5F13DCF33A33}" destId="{6A46510B-C4A4-4553-A550-DB2D8621DF6D}" srcOrd="2" destOrd="0" parTransId="{517C76EB-CA01-499F-8997-BCDE0D1A549D}" sibTransId="{0299A572-10AC-4794-8A43-D9BC7C6CC3A5}"/>
    <dgm:cxn modelId="{81EEA8B4-089C-49E3-8C31-367FB9823FCE}" type="presOf" srcId="{6A46510B-C4A4-4553-A550-DB2D8621DF6D}" destId="{A2EDA44B-3771-4984-B7A6-69B6E957B859}" srcOrd="0" destOrd="0" presId="urn:microsoft.com/office/officeart/2005/8/layout/matrix2"/>
    <dgm:cxn modelId="{C79BD5C2-9284-4F88-9695-AFF9E94D7FA2}" srcId="{7FE0EDDD-C605-4D26-8EB8-5F13DCF33A33}" destId="{47ADA7D3-AA70-4134-A394-145B96FD9ED4}" srcOrd="1" destOrd="0" parTransId="{E7E3633A-212C-46B3-A0EC-BE6E74A1A12E}" sibTransId="{41C999B9-15B0-452A-B6B5-87AB5C977385}"/>
    <dgm:cxn modelId="{2A91DBCD-35DF-4433-9441-00AE6AFE6E02}" type="presOf" srcId="{47ADA7D3-AA70-4134-A394-145B96FD9ED4}" destId="{86C65ED3-5BA8-4DDF-8D75-F1F3EE5725B0}" srcOrd="0" destOrd="0" presId="urn:microsoft.com/office/officeart/2005/8/layout/matrix2"/>
    <dgm:cxn modelId="{D608ACEA-FD08-4DEF-82CA-71522E312957}" type="presOf" srcId="{7FE0EDDD-C605-4D26-8EB8-5F13DCF33A33}" destId="{8888C98C-D068-4BF4-A87F-3B9076739C16}" srcOrd="0" destOrd="0" presId="urn:microsoft.com/office/officeart/2005/8/layout/matrix2"/>
    <dgm:cxn modelId="{C369C037-332A-445A-82F0-62F01E34A8C7}" type="presParOf" srcId="{8888C98C-D068-4BF4-A87F-3B9076739C16}" destId="{DDFC0E8E-3E3E-4EF2-9FF3-DF17C29403D5}" srcOrd="0" destOrd="0" presId="urn:microsoft.com/office/officeart/2005/8/layout/matrix2"/>
    <dgm:cxn modelId="{202B9D6E-9D64-4A80-BBDE-82B39FFC5F7C}" type="presParOf" srcId="{8888C98C-D068-4BF4-A87F-3B9076739C16}" destId="{200ECE91-65B7-4298-AD78-3C7A609AC648}" srcOrd="1" destOrd="0" presId="urn:microsoft.com/office/officeart/2005/8/layout/matrix2"/>
    <dgm:cxn modelId="{F4AF12A1-08C6-4229-80B2-B10CF856A09A}" type="presParOf" srcId="{8888C98C-D068-4BF4-A87F-3B9076739C16}" destId="{86C65ED3-5BA8-4DDF-8D75-F1F3EE5725B0}" srcOrd="2" destOrd="0" presId="urn:microsoft.com/office/officeart/2005/8/layout/matrix2"/>
    <dgm:cxn modelId="{C39E74C0-13B9-4A23-A50C-EFB5DA2F7666}" type="presParOf" srcId="{8888C98C-D068-4BF4-A87F-3B9076739C16}" destId="{A2EDA44B-3771-4984-B7A6-69B6E957B859}" srcOrd="3" destOrd="0" presId="urn:microsoft.com/office/officeart/2005/8/layout/matrix2"/>
    <dgm:cxn modelId="{55596388-1BD7-462B-8F99-CA28FB40D2E0}" type="presParOf" srcId="{8888C98C-D068-4BF4-A87F-3B9076739C16}" destId="{3F5532EC-1A12-48FB-B2C7-2FA8FAFBB9C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960FAF1-7D99-477F-8418-E3FE620255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006DEA-5099-4637-BF17-2BAA5B0EC585}">
      <dgm:prSet custT="1"/>
      <dgm:spPr/>
      <dgm:t>
        <a:bodyPr/>
        <a:lstStyle/>
        <a:p>
          <a:pPr rtl="0"/>
          <a:r>
            <a:rPr lang="ru-RU" sz="2000" b="1" dirty="0">
              <a:solidFill>
                <a:schemeClr val="tx1"/>
              </a:solidFill>
            </a:rPr>
            <a:t>Вы получаете не просто оценку в зачетку, но и опыт осуществления самостоятельного исследовательского проекта с получением оригинальных результатов</a:t>
          </a:r>
        </a:p>
        <a:p>
          <a:pPr rtl="0"/>
          <a:r>
            <a:rPr lang="ru-RU" sz="2400" b="1" dirty="0">
              <a:solidFill>
                <a:schemeClr val="tx1"/>
              </a:solidFill>
              <a:latin typeface="Arial Black" pitchFamily="34" charset="0"/>
            </a:rPr>
            <a:t>ВАМ БУДЕТ ИНТЕРЕСНО</a:t>
          </a:r>
        </a:p>
      </dgm:t>
    </dgm:pt>
    <dgm:pt modelId="{7F0CB626-DB10-4AD5-A0FF-511080C7EDBA}" type="parTrans" cxnId="{E70FBBFE-CB6E-4DDF-B601-B9D3D41C0E2D}">
      <dgm:prSet/>
      <dgm:spPr/>
      <dgm:t>
        <a:bodyPr/>
        <a:lstStyle/>
        <a:p>
          <a:endParaRPr lang="ru-RU"/>
        </a:p>
      </dgm:t>
    </dgm:pt>
    <dgm:pt modelId="{011CC013-FE91-4DDF-AC7C-AA04E0D462D8}" type="sibTrans" cxnId="{E70FBBFE-CB6E-4DDF-B601-B9D3D41C0E2D}">
      <dgm:prSet/>
      <dgm:spPr/>
      <dgm:t>
        <a:bodyPr/>
        <a:lstStyle/>
        <a:p>
          <a:endParaRPr lang="ru-RU"/>
        </a:p>
      </dgm:t>
    </dgm:pt>
    <dgm:pt modelId="{0595D8B2-192F-46D0-8D7C-D5E6670A8D62}">
      <dgm:prSet custT="1"/>
      <dgm:spPr/>
      <dgm:t>
        <a:bodyPr/>
        <a:lstStyle/>
        <a:p>
          <a:pPr rtl="0"/>
          <a:r>
            <a:rPr lang="ru-RU" sz="2000" b="1" dirty="0">
              <a:solidFill>
                <a:schemeClr val="tx1"/>
              </a:solidFill>
            </a:rPr>
            <a:t>Оценка (максимальное число баллов 200) формируется исходя из:</a:t>
          </a:r>
        </a:p>
        <a:p>
          <a:pPr rtl="0"/>
          <a:r>
            <a:rPr lang="ru-RU" sz="2000" b="1" dirty="0">
              <a:solidFill>
                <a:schemeClr val="tx1"/>
              </a:solidFill>
              <a:latin typeface="Times New Roman"/>
              <a:cs typeface="Times New Roman"/>
            </a:rPr>
            <a:t>●</a:t>
          </a:r>
          <a:r>
            <a:rPr lang="ru-RU" sz="2000" b="1" dirty="0">
              <a:solidFill>
                <a:schemeClr val="tx1"/>
              </a:solidFill>
            </a:rPr>
            <a:t>Оценки за итоговый проект по исследованию выбранной компании </a:t>
          </a:r>
        </a:p>
        <a:p>
          <a:pPr rtl="0"/>
          <a:r>
            <a:rPr lang="ru-RU" sz="2000" b="1" dirty="0">
              <a:solidFill>
                <a:schemeClr val="tx1"/>
              </a:solidFill>
              <a:latin typeface="Times New Roman"/>
              <a:cs typeface="Times New Roman"/>
            </a:rPr>
            <a:t>●</a:t>
          </a:r>
          <a:r>
            <a:rPr lang="ru-RU" sz="2000" b="1" dirty="0">
              <a:solidFill>
                <a:schemeClr val="tx1"/>
              </a:solidFill>
            </a:rPr>
            <a:t>Оценок за 2 промежуточных теста </a:t>
          </a:r>
        </a:p>
        <a:p>
          <a:pPr rtl="0"/>
          <a:r>
            <a:rPr lang="ru-RU" sz="2000" b="1" dirty="0">
              <a:solidFill>
                <a:schemeClr val="tx1"/>
              </a:solidFill>
              <a:latin typeface="Times New Roman"/>
              <a:cs typeface="Times New Roman"/>
            </a:rPr>
            <a:t>●</a:t>
          </a:r>
          <a:r>
            <a:rPr lang="ru-RU" sz="2000" b="1" dirty="0">
              <a:solidFill>
                <a:schemeClr val="tx1"/>
              </a:solidFill>
            </a:rPr>
            <a:t>Оценки на устном экзамене </a:t>
          </a:r>
          <a:endParaRPr lang="en-US" sz="2000" b="1" dirty="0">
            <a:solidFill>
              <a:schemeClr val="tx1"/>
            </a:solidFill>
          </a:endParaRPr>
        </a:p>
      </dgm:t>
    </dgm:pt>
    <dgm:pt modelId="{3CCE1E86-2D19-42D4-A4CE-C2D618F00188}" type="parTrans" cxnId="{B433B502-6B0D-4B26-A99A-8A63D1024FAB}">
      <dgm:prSet/>
      <dgm:spPr/>
      <dgm:t>
        <a:bodyPr/>
        <a:lstStyle/>
        <a:p>
          <a:endParaRPr lang="ru-RU"/>
        </a:p>
      </dgm:t>
    </dgm:pt>
    <dgm:pt modelId="{B5A9AFDB-D4E8-40CD-8605-A006091073AF}" type="sibTrans" cxnId="{B433B502-6B0D-4B26-A99A-8A63D1024FAB}">
      <dgm:prSet/>
      <dgm:spPr/>
      <dgm:t>
        <a:bodyPr/>
        <a:lstStyle/>
        <a:p>
          <a:endParaRPr lang="ru-RU"/>
        </a:p>
      </dgm:t>
    </dgm:pt>
    <dgm:pt modelId="{C1900949-D593-469D-A477-93E8F6AD8104}">
      <dgm:prSet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Самостоятельные,</a:t>
          </a:r>
          <a:r>
            <a:rPr lang="ru-RU" sz="2000" b="1" baseline="0" dirty="0">
              <a:solidFill>
                <a:schemeClr val="tx1"/>
              </a:solidFill>
            </a:rPr>
            <a:t> оригинальные результаты – это возможность публикации. Исследования в интернете – это опыт. Теория «выучится»  сама по ходу работы</a:t>
          </a:r>
        </a:p>
        <a:p>
          <a:pPr rtl="0"/>
          <a:r>
            <a:rPr lang="ru-RU" sz="2400" b="1" dirty="0">
              <a:solidFill>
                <a:schemeClr val="tx1"/>
              </a:solidFill>
              <a:latin typeface="Arial Black" pitchFamily="34" charset="0"/>
            </a:rPr>
            <a:t>ВАМ БУДЕТ ПОЛЕЗНО</a:t>
          </a:r>
        </a:p>
      </dgm:t>
    </dgm:pt>
    <dgm:pt modelId="{860B7587-4CDE-4C44-A66B-6E448B2B397B}" type="parTrans" cxnId="{C73F3CEC-A878-42E6-9522-D0A66E2A8194}">
      <dgm:prSet/>
      <dgm:spPr/>
    </dgm:pt>
    <dgm:pt modelId="{0A608706-19AA-49C3-A202-A4E2848BB127}" type="sibTrans" cxnId="{C73F3CEC-A878-42E6-9522-D0A66E2A8194}">
      <dgm:prSet/>
      <dgm:spPr/>
    </dgm:pt>
    <dgm:pt modelId="{257FE857-185F-4FCF-BFC1-2FBF8E7CBE54}" type="pres">
      <dgm:prSet presAssocID="{D960FAF1-7D99-477F-8418-E3FE620255F4}" presName="linear" presStyleCnt="0">
        <dgm:presLayoutVars>
          <dgm:animLvl val="lvl"/>
          <dgm:resizeHandles val="exact"/>
        </dgm:presLayoutVars>
      </dgm:prSet>
      <dgm:spPr/>
    </dgm:pt>
    <dgm:pt modelId="{A0B4626C-E640-4ADB-96E5-485741FAD7B5}" type="pres">
      <dgm:prSet presAssocID="{28006DEA-5099-4637-BF17-2BAA5B0EC58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7BDE12C-3595-4BD9-ABB5-84A6CC8C9190}" type="pres">
      <dgm:prSet presAssocID="{011CC013-FE91-4DDF-AC7C-AA04E0D462D8}" presName="spacer" presStyleCnt="0"/>
      <dgm:spPr/>
    </dgm:pt>
    <dgm:pt modelId="{63A3A95C-C69E-44A3-B322-7D67AFCCFB11}" type="pres">
      <dgm:prSet presAssocID="{C1900949-D593-469D-A477-93E8F6AD810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FD277B9-CF2F-4912-AA06-2DD5567E5B3E}" type="pres">
      <dgm:prSet presAssocID="{0A608706-19AA-49C3-A202-A4E2848BB127}" presName="spacer" presStyleCnt="0"/>
      <dgm:spPr/>
    </dgm:pt>
    <dgm:pt modelId="{39AFF73B-1754-4189-8E65-CBEA1B5AABFD}" type="pres">
      <dgm:prSet presAssocID="{0595D8B2-192F-46D0-8D7C-D5E6670A8D6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433B502-6B0D-4B26-A99A-8A63D1024FAB}" srcId="{D960FAF1-7D99-477F-8418-E3FE620255F4}" destId="{0595D8B2-192F-46D0-8D7C-D5E6670A8D62}" srcOrd="2" destOrd="0" parTransId="{3CCE1E86-2D19-42D4-A4CE-C2D618F00188}" sibTransId="{B5A9AFDB-D4E8-40CD-8605-A006091073AF}"/>
    <dgm:cxn modelId="{6FDFD814-FC1C-4410-8D86-998077B7CC5B}" type="presOf" srcId="{0595D8B2-192F-46D0-8D7C-D5E6670A8D62}" destId="{39AFF73B-1754-4189-8E65-CBEA1B5AABFD}" srcOrd="0" destOrd="0" presId="urn:microsoft.com/office/officeart/2005/8/layout/vList2"/>
    <dgm:cxn modelId="{D044B56A-659E-40FD-9702-F87EA89E1C37}" type="presOf" srcId="{28006DEA-5099-4637-BF17-2BAA5B0EC585}" destId="{A0B4626C-E640-4ADB-96E5-485741FAD7B5}" srcOrd="0" destOrd="0" presId="urn:microsoft.com/office/officeart/2005/8/layout/vList2"/>
    <dgm:cxn modelId="{4B169EC6-2687-4ED7-9313-01966802FEA9}" type="presOf" srcId="{C1900949-D593-469D-A477-93E8F6AD8104}" destId="{63A3A95C-C69E-44A3-B322-7D67AFCCFB11}" srcOrd="0" destOrd="0" presId="urn:microsoft.com/office/officeart/2005/8/layout/vList2"/>
    <dgm:cxn modelId="{EE9EC7E2-B750-4051-9EC9-23AA5DA1AA9B}" type="presOf" srcId="{D960FAF1-7D99-477F-8418-E3FE620255F4}" destId="{257FE857-185F-4FCF-BFC1-2FBF8E7CBE54}" srcOrd="0" destOrd="0" presId="urn:microsoft.com/office/officeart/2005/8/layout/vList2"/>
    <dgm:cxn modelId="{C73F3CEC-A878-42E6-9522-D0A66E2A8194}" srcId="{D960FAF1-7D99-477F-8418-E3FE620255F4}" destId="{C1900949-D593-469D-A477-93E8F6AD8104}" srcOrd="1" destOrd="0" parTransId="{860B7587-4CDE-4C44-A66B-6E448B2B397B}" sibTransId="{0A608706-19AA-49C3-A202-A4E2848BB127}"/>
    <dgm:cxn modelId="{E70FBBFE-CB6E-4DDF-B601-B9D3D41C0E2D}" srcId="{D960FAF1-7D99-477F-8418-E3FE620255F4}" destId="{28006DEA-5099-4637-BF17-2BAA5B0EC585}" srcOrd="0" destOrd="0" parTransId="{7F0CB626-DB10-4AD5-A0FF-511080C7EDBA}" sibTransId="{011CC013-FE91-4DDF-AC7C-AA04E0D462D8}"/>
    <dgm:cxn modelId="{983AEA6A-197D-4C62-AD56-1E6824D39EBC}" type="presParOf" srcId="{257FE857-185F-4FCF-BFC1-2FBF8E7CBE54}" destId="{A0B4626C-E640-4ADB-96E5-485741FAD7B5}" srcOrd="0" destOrd="0" presId="urn:microsoft.com/office/officeart/2005/8/layout/vList2"/>
    <dgm:cxn modelId="{5EA10F58-729A-4EDC-A9BB-0FB5C293FA19}" type="presParOf" srcId="{257FE857-185F-4FCF-BFC1-2FBF8E7CBE54}" destId="{27BDE12C-3595-4BD9-ABB5-84A6CC8C9190}" srcOrd="1" destOrd="0" presId="urn:microsoft.com/office/officeart/2005/8/layout/vList2"/>
    <dgm:cxn modelId="{81B76842-0F62-4A57-9AAE-B7320AECFB2F}" type="presParOf" srcId="{257FE857-185F-4FCF-BFC1-2FBF8E7CBE54}" destId="{63A3A95C-C69E-44A3-B322-7D67AFCCFB11}" srcOrd="2" destOrd="0" presId="urn:microsoft.com/office/officeart/2005/8/layout/vList2"/>
    <dgm:cxn modelId="{71D24338-EFF8-4BB2-B0F5-879251BA6E11}" type="presParOf" srcId="{257FE857-185F-4FCF-BFC1-2FBF8E7CBE54}" destId="{AFD277B9-CF2F-4912-AA06-2DD5567E5B3E}" srcOrd="3" destOrd="0" presId="urn:microsoft.com/office/officeart/2005/8/layout/vList2"/>
    <dgm:cxn modelId="{1C92F727-70D3-4E10-BA0F-929E761BF24C}" type="presParOf" srcId="{257FE857-185F-4FCF-BFC1-2FBF8E7CBE54}" destId="{39AFF73B-1754-4189-8E65-CBEA1B5AABF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076CB3-1F16-4FEF-B746-D1B07F630C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5225C4-EA3E-49AC-B8DA-5FA34DA60C0B}">
      <dgm:prSet/>
      <dgm:spPr/>
      <dgm:t>
        <a:bodyPr/>
        <a:lstStyle/>
        <a:p>
          <a:pPr rtl="0"/>
          <a:r>
            <a:rPr lang="ru-RU" dirty="0">
              <a:solidFill>
                <a:schemeClr val="tx1"/>
              </a:solidFill>
            </a:rPr>
            <a:t>Компании А и B – одинаковая валовая прибыль в течение последних пяти лет</a:t>
          </a:r>
        </a:p>
      </dgm:t>
    </dgm:pt>
    <dgm:pt modelId="{0D92CF6C-0A2E-41C1-AB79-EC121615BDB1}" type="parTrans" cxnId="{E86621BC-4743-4AB1-9B48-95AC278BE40D}">
      <dgm:prSet/>
      <dgm:spPr/>
      <dgm:t>
        <a:bodyPr/>
        <a:lstStyle/>
        <a:p>
          <a:endParaRPr lang="ru-RU"/>
        </a:p>
      </dgm:t>
    </dgm:pt>
    <dgm:pt modelId="{12A6BDE1-2AD8-4805-9E36-C2F24DD0D26C}" type="sibTrans" cxnId="{E86621BC-4743-4AB1-9B48-95AC278BE40D}">
      <dgm:prSet/>
      <dgm:spPr/>
      <dgm:t>
        <a:bodyPr/>
        <a:lstStyle/>
        <a:p>
          <a:endParaRPr lang="ru-RU"/>
        </a:p>
      </dgm:t>
    </dgm:pt>
    <dgm:pt modelId="{4876963A-B0F6-442F-AAB4-5744229BE865}">
      <dgm:prSet/>
      <dgm:spPr/>
      <dgm:t>
        <a:bodyPr/>
        <a:lstStyle/>
        <a:p>
          <a:pPr rtl="0"/>
          <a:r>
            <a:rPr lang="ru-RU" dirty="0">
              <a:solidFill>
                <a:schemeClr val="tx1"/>
              </a:solidFill>
            </a:rPr>
            <a:t>Но А тратила на маркетинг гораздо больше Б. Рентабельность продаж  А - ниже, чем в Б</a:t>
          </a:r>
        </a:p>
      </dgm:t>
    </dgm:pt>
    <dgm:pt modelId="{0DDBB4FF-DBAA-468F-B1E4-EB9DF58D5207}" type="parTrans" cxnId="{885342F5-3ED8-4927-94BA-7AD9EE425076}">
      <dgm:prSet/>
      <dgm:spPr/>
      <dgm:t>
        <a:bodyPr/>
        <a:lstStyle/>
        <a:p>
          <a:endParaRPr lang="ru-RU"/>
        </a:p>
      </dgm:t>
    </dgm:pt>
    <dgm:pt modelId="{67C1E7C6-09E7-4446-B7F4-5818CEE5148F}" type="sibTrans" cxnId="{885342F5-3ED8-4927-94BA-7AD9EE425076}">
      <dgm:prSet/>
      <dgm:spPr/>
      <dgm:t>
        <a:bodyPr/>
        <a:lstStyle/>
        <a:p>
          <a:endParaRPr lang="ru-RU"/>
        </a:p>
      </dgm:t>
    </dgm:pt>
    <dgm:pt modelId="{C85EF02D-D2D1-4165-B95F-AAD4929A44C7}" type="pres">
      <dgm:prSet presAssocID="{79076CB3-1F16-4FEF-B746-D1B07F630C1A}" presName="linear" presStyleCnt="0">
        <dgm:presLayoutVars>
          <dgm:animLvl val="lvl"/>
          <dgm:resizeHandles val="exact"/>
        </dgm:presLayoutVars>
      </dgm:prSet>
      <dgm:spPr/>
    </dgm:pt>
    <dgm:pt modelId="{88C15095-36EF-414E-ABD7-BEB3BA3FFAB8}" type="pres">
      <dgm:prSet presAssocID="{7B5225C4-EA3E-49AC-B8DA-5FA34DA60C0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C5F420E-2745-40A3-AB93-C9F5352891AA}" type="pres">
      <dgm:prSet presAssocID="{12A6BDE1-2AD8-4805-9E36-C2F24DD0D26C}" presName="spacer" presStyleCnt="0"/>
      <dgm:spPr/>
    </dgm:pt>
    <dgm:pt modelId="{D8385B24-454F-4550-B985-3F8727310D00}" type="pres">
      <dgm:prSet presAssocID="{4876963A-B0F6-442F-AAB4-5744229BE86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DD5DE51-C001-4DD9-92EB-71C0F32612A1}" type="presOf" srcId="{4876963A-B0F6-442F-AAB4-5744229BE865}" destId="{D8385B24-454F-4550-B985-3F8727310D00}" srcOrd="0" destOrd="0" presId="urn:microsoft.com/office/officeart/2005/8/layout/vList2"/>
    <dgm:cxn modelId="{2C679256-05F7-402B-A1E7-416568DB617E}" type="presOf" srcId="{7B5225C4-EA3E-49AC-B8DA-5FA34DA60C0B}" destId="{88C15095-36EF-414E-ABD7-BEB3BA3FFAB8}" srcOrd="0" destOrd="0" presId="urn:microsoft.com/office/officeart/2005/8/layout/vList2"/>
    <dgm:cxn modelId="{E86621BC-4743-4AB1-9B48-95AC278BE40D}" srcId="{79076CB3-1F16-4FEF-B746-D1B07F630C1A}" destId="{7B5225C4-EA3E-49AC-B8DA-5FA34DA60C0B}" srcOrd="0" destOrd="0" parTransId="{0D92CF6C-0A2E-41C1-AB79-EC121615BDB1}" sibTransId="{12A6BDE1-2AD8-4805-9E36-C2F24DD0D26C}"/>
    <dgm:cxn modelId="{B59BD4C6-180A-4B0D-A25D-3A3E4C7DAF7E}" type="presOf" srcId="{79076CB3-1F16-4FEF-B746-D1B07F630C1A}" destId="{C85EF02D-D2D1-4165-B95F-AAD4929A44C7}" srcOrd="0" destOrd="0" presId="urn:microsoft.com/office/officeart/2005/8/layout/vList2"/>
    <dgm:cxn modelId="{885342F5-3ED8-4927-94BA-7AD9EE425076}" srcId="{79076CB3-1F16-4FEF-B746-D1B07F630C1A}" destId="{4876963A-B0F6-442F-AAB4-5744229BE865}" srcOrd="1" destOrd="0" parTransId="{0DDBB4FF-DBAA-468F-B1E4-EB9DF58D5207}" sibTransId="{67C1E7C6-09E7-4446-B7F4-5818CEE5148F}"/>
    <dgm:cxn modelId="{13BC95FC-0701-450A-88F2-6427883AAC18}" type="presParOf" srcId="{C85EF02D-D2D1-4165-B95F-AAD4929A44C7}" destId="{88C15095-36EF-414E-ABD7-BEB3BA3FFAB8}" srcOrd="0" destOrd="0" presId="urn:microsoft.com/office/officeart/2005/8/layout/vList2"/>
    <dgm:cxn modelId="{DD68FDCC-93E6-420F-9E25-0E9EBC9BF4A1}" type="presParOf" srcId="{C85EF02D-D2D1-4165-B95F-AAD4929A44C7}" destId="{2C5F420E-2745-40A3-AB93-C9F5352891AA}" srcOrd="1" destOrd="0" presId="urn:microsoft.com/office/officeart/2005/8/layout/vList2"/>
    <dgm:cxn modelId="{D56C2CB2-1852-417D-8D42-510E90F50890}" type="presParOf" srcId="{C85EF02D-D2D1-4165-B95F-AAD4929A44C7}" destId="{D8385B24-454F-4550-B985-3F8727310D0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076CB3-1F16-4FEF-B746-D1B07F630C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5225C4-EA3E-49AC-B8DA-5FA34DA60C0B}">
      <dgm:prSet custT="1"/>
      <dgm:spPr/>
      <dgm:t>
        <a:bodyPr/>
        <a:lstStyle/>
        <a:p>
          <a:pPr rtl="0"/>
          <a:r>
            <a:rPr lang="ru-RU" sz="2500" dirty="0">
              <a:solidFill>
                <a:schemeClr val="tx1"/>
              </a:solidFill>
            </a:rPr>
            <a:t>У А в три раза больше клиентов, чем у Б. Ежегодный отток клиентов в А гораздо ниже</a:t>
          </a:r>
        </a:p>
      </dgm:t>
    </dgm:pt>
    <dgm:pt modelId="{0D92CF6C-0A2E-41C1-AB79-EC121615BDB1}" type="parTrans" cxnId="{E86621BC-4743-4AB1-9B48-95AC278BE40D}">
      <dgm:prSet/>
      <dgm:spPr/>
      <dgm:t>
        <a:bodyPr/>
        <a:lstStyle/>
        <a:p>
          <a:endParaRPr lang="ru-RU"/>
        </a:p>
      </dgm:t>
    </dgm:pt>
    <dgm:pt modelId="{12A6BDE1-2AD8-4805-9E36-C2F24DD0D26C}" type="sibTrans" cxnId="{E86621BC-4743-4AB1-9B48-95AC278BE40D}">
      <dgm:prSet/>
      <dgm:spPr/>
      <dgm:t>
        <a:bodyPr/>
        <a:lstStyle/>
        <a:p>
          <a:endParaRPr lang="ru-RU"/>
        </a:p>
      </dgm:t>
    </dgm:pt>
    <dgm:pt modelId="{4876963A-B0F6-442F-AAB4-5744229BE865}">
      <dgm:prSet custT="1"/>
      <dgm:spPr/>
      <dgm:t>
        <a:bodyPr/>
        <a:lstStyle/>
        <a:p>
          <a:pPr rtl="0"/>
          <a:r>
            <a:rPr lang="ru-RU" sz="2300" b="1" dirty="0">
              <a:solidFill>
                <a:schemeClr val="tx1"/>
              </a:solidFill>
            </a:rPr>
            <a:t>Стоимость  клиентской базы А в 4 раза выше, чем у Б</a:t>
          </a:r>
        </a:p>
      </dgm:t>
    </dgm:pt>
    <dgm:pt modelId="{0DDBB4FF-DBAA-468F-B1E4-EB9DF58D5207}" type="parTrans" cxnId="{885342F5-3ED8-4927-94BA-7AD9EE425076}">
      <dgm:prSet/>
      <dgm:spPr/>
      <dgm:t>
        <a:bodyPr/>
        <a:lstStyle/>
        <a:p>
          <a:endParaRPr lang="ru-RU"/>
        </a:p>
      </dgm:t>
    </dgm:pt>
    <dgm:pt modelId="{67C1E7C6-09E7-4446-B7F4-5818CEE5148F}" type="sibTrans" cxnId="{885342F5-3ED8-4927-94BA-7AD9EE425076}">
      <dgm:prSet/>
      <dgm:spPr/>
      <dgm:t>
        <a:bodyPr/>
        <a:lstStyle/>
        <a:p>
          <a:endParaRPr lang="ru-RU"/>
        </a:p>
      </dgm:t>
    </dgm:pt>
    <dgm:pt modelId="{C85EF02D-D2D1-4165-B95F-AAD4929A44C7}" type="pres">
      <dgm:prSet presAssocID="{79076CB3-1F16-4FEF-B746-D1B07F630C1A}" presName="linear" presStyleCnt="0">
        <dgm:presLayoutVars>
          <dgm:animLvl val="lvl"/>
          <dgm:resizeHandles val="exact"/>
        </dgm:presLayoutVars>
      </dgm:prSet>
      <dgm:spPr/>
    </dgm:pt>
    <dgm:pt modelId="{88C15095-36EF-414E-ABD7-BEB3BA3FFAB8}" type="pres">
      <dgm:prSet presAssocID="{7B5225C4-EA3E-49AC-B8DA-5FA34DA60C0B}" presName="parentText" presStyleLbl="node1" presStyleIdx="0" presStyleCnt="2" custLinFactNeighborY="-56677">
        <dgm:presLayoutVars>
          <dgm:chMax val="0"/>
          <dgm:bulletEnabled val="1"/>
        </dgm:presLayoutVars>
      </dgm:prSet>
      <dgm:spPr/>
    </dgm:pt>
    <dgm:pt modelId="{2C5F420E-2745-40A3-AB93-C9F5352891AA}" type="pres">
      <dgm:prSet presAssocID="{12A6BDE1-2AD8-4805-9E36-C2F24DD0D26C}" presName="spacer" presStyleCnt="0"/>
      <dgm:spPr/>
    </dgm:pt>
    <dgm:pt modelId="{D8385B24-454F-4550-B985-3F8727310D00}" type="pres">
      <dgm:prSet presAssocID="{4876963A-B0F6-442F-AAB4-5744229BE865}" presName="parentText" presStyleLbl="node1" presStyleIdx="1" presStyleCnt="2" custScaleX="90909" custScaleY="90909" custLinFactNeighborY="45404">
        <dgm:presLayoutVars>
          <dgm:chMax val="0"/>
          <dgm:bulletEnabled val="1"/>
        </dgm:presLayoutVars>
      </dgm:prSet>
      <dgm:spPr/>
    </dgm:pt>
  </dgm:ptLst>
  <dgm:cxnLst>
    <dgm:cxn modelId="{91A6200A-C595-4325-BD0B-178D13892CFE}" type="presOf" srcId="{7B5225C4-EA3E-49AC-B8DA-5FA34DA60C0B}" destId="{88C15095-36EF-414E-ABD7-BEB3BA3FFAB8}" srcOrd="0" destOrd="0" presId="urn:microsoft.com/office/officeart/2005/8/layout/vList2"/>
    <dgm:cxn modelId="{E86621BC-4743-4AB1-9B48-95AC278BE40D}" srcId="{79076CB3-1F16-4FEF-B746-D1B07F630C1A}" destId="{7B5225C4-EA3E-49AC-B8DA-5FA34DA60C0B}" srcOrd="0" destOrd="0" parTransId="{0D92CF6C-0A2E-41C1-AB79-EC121615BDB1}" sibTransId="{12A6BDE1-2AD8-4805-9E36-C2F24DD0D26C}"/>
    <dgm:cxn modelId="{5DE12CBC-B358-46CF-BCC6-CE4859970A9B}" type="presOf" srcId="{79076CB3-1F16-4FEF-B746-D1B07F630C1A}" destId="{C85EF02D-D2D1-4165-B95F-AAD4929A44C7}" srcOrd="0" destOrd="0" presId="urn:microsoft.com/office/officeart/2005/8/layout/vList2"/>
    <dgm:cxn modelId="{A076D3D6-CECB-4EAA-A351-4A59B5958CCC}" type="presOf" srcId="{4876963A-B0F6-442F-AAB4-5744229BE865}" destId="{D8385B24-454F-4550-B985-3F8727310D00}" srcOrd="0" destOrd="0" presId="urn:microsoft.com/office/officeart/2005/8/layout/vList2"/>
    <dgm:cxn modelId="{885342F5-3ED8-4927-94BA-7AD9EE425076}" srcId="{79076CB3-1F16-4FEF-B746-D1B07F630C1A}" destId="{4876963A-B0F6-442F-AAB4-5744229BE865}" srcOrd="1" destOrd="0" parTransId="{0DDBB4FF-DBAA-468F-B1E4-EB9DF58D5207}" sibTransId="{67C1E7C6-09E7-4446-B7F4-5818CEE5148F}"/>
    <dgm:cxn modelId="{C48F5CD2-A282-4401-A03E-2DF32C3C820A}" type="presParOf" srcId="{C85EF02D-D2D1-4165-B95F-AAD4929A44C7}" destId="{88C15095-36EF-414E-ABD7-BEB3BA3FFAB8}" srcOrd="0" destOrd="0" presId="urn:microsoft.com/office/officeart/2005/8/layout/vList2"/>
    <dgm:cxn modelId="{4B30F6E8-901C-4E77-9953-510051B4DD9B}" type="presParOf" srcId="{C85EF02D-D2D1-4165-B95F-AAD4929A44C7}" destId="{2C5F420E-2745-40A3-AB93-C9F5352891AA}" srcOrd="1" destOrd="0" presId="urn:microsoft.com/office/officeart/2005/8/layout/vList2"/>
    <dgm:cxn modelId="{489B1C36-F2F9-41CF-8BB4-B3241AEC7BA4}" type="presParOf" srcId="{C85EF02D-D2D1-4165-B95F-AAD4929A44C7}" destId="{D8385B24-454F-4550-B985-3F8727310D00}" srcOrd="2" destOrd="0" presId="urn:microsoft.com/office/officeart/2005/8/layout/vList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0A0673-67AD-4984-B645-DF4407B4085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AB9A1DD-820E-4F95-8EE7-E00CFAA51B83}">
      <dgm:prSet/>
      <dgm:spPr/>
      <dgm:t>
        <a:bodyPr/>
        <a:lstStyle/>
        <a:p>
          <a:pPr rtl="0"/>
          <a:r>
            <a:rPr lang="ru-RU" b="1" dirty="0"/>
            <a:t>Философия бизнеса: покупатели определяют успех фирмы</a:t>
          </a:r>
          <a:endParaRPr lang="ru-RU" dirty="0"/>
        </a:p>
      </dgm:t>
    </dgm:pt>
    <dgm:pt modelId="{56458BA2-EC55-414A-A508-757168318E08}" type="parTrans" cxnId="{327C5733-A92D-41C3-99AE-0500269F4BD5}">
      <dgm:prSet/>
      <dgm:spPr/>
      <dgm:t>
        <a:bodyPr/>
        <a:lstStyle/>
        <a:p>
          <a:endParaRPr lang="ru-RU"/>
        </a:p>
      </dgm:t>
    </dgm:pt>
    <dgm:pt modelId="{9A2DAA42-E5CA-44CA-B0E7-356FF2669E57}" type="sibTrans" cxnId="{327C5733-A92D-41C3-99AE-0500269F4BD5}">
      <dgm:prSet/>
      <dgm:spPr/>
      <dgm:t>
        <a:bodyPr/>
        <a:lstStyle/>
        <a:p>
          <a:endParaRPr lang="ru-RU"/>
        </a:p>
      </dgm:t>
    </dgm:pt>
    <dgm:pt modelId="{2215F65E-8B47-47A8-BF89-730BB7AE5417}">
      <dgm:prSet/>
      <dgm:spPr/>
      <dgm:t>
        <a:bodyPr/>
        <a:lstStyle/>
        <a:p>
          <a:pPr rtl="0"/>
          <a:r>
            <a:rPr lang="ru-RU" b="1" dirty="0"/>
            <a:t>Рыночная политика: приобретение и удержание потребителей</a:t>
          </a:r>
          <a:endParaRPr lang="ru-RU" dirty="0"/>
        </a:p>
      </dgm:t>
    </dgm:pt>
    <dgm:pt modelId="{160D8BB9-7788-4550-A55F-A861E1EE443A}" type="parTrans" cxnId="{9D640BC4-D7E6-499F-A046-F3B6423F5A5D}">
      <dgm:prSet/>
      <dgm:spPr/>
      <dgm:t>
        <a:bodyPr/>
        <a:lstStyle/>
        <a:p>
          <a:endParaRPr lang="ru-RU"/>
        </a:p>
      </dgm:t>
    </dgm:pt>
    <dgm:pt modelId="{53892ED6-5737-4AD7-8EE1-0F1E68EE1AE4}" type="sibTrans" cxnId="{9D640BC4-D7E6-499F-A046-F3B6423F5A5D}">
      <dgm:prSet/>
      <dgm:spPr/>
      <dgm:t>
        <a:bodyPr/>
        <a:lstStyle/>
        <a:p>
          <a:endParaRPr lang="ru-RU"/>
        </a:p>
      </dgm:t>
    </dgm:pt>
    <dgm:pt modelId="{89120B84-49DC-445F-86EB-853854341D69}">
      <dgm:prSet/>
      <dgm:spPr/>
      <dgm:t>
        <a:bodyPr/>
        <a:lstStyle/>
        <a:p>
          <a:pPr rtl="0"/>
          <a:r>
            <a:rPr lang="ru-RU" b="1" dirty="0"/>
            <a:t>«Маркетинг и инновации обеспечивают результаты, а все остальное – это расходы» </a:t>
          </a:r>
          <a:r>
            <a:rPr lang="ru-RU" dirty="0" err="1"/>
            <a:t>П.Друкер</a:t>
          </a:r>
          <a:endParaRPr lang="ru-RU" dirty="0"/>
        </a:p>
      </dgm:t>
    </dgm:pt>
    <dgm:pt modelId="{4825E26A-7B21-4319-BD38-02B705701AF2}" type="parTrans" cxnId="{A0E36DBB-8263-4605-B2CF-EE81E668F5E6}">
      <dgm:prSet/>
      <dgm:spPr/>
      <dgm:t>
        <a:bodyPr/>
        <a:lstStyle/>
        <a:p>
          <a:endParaRPr lang="ru-RU"/>
        </a:p>
      </dgm:t>
    </dgm:pt>
    <dgm:pt modelId="{AE32433E-BA94-4E8C-BA21-ABD81032B545}" type="sibTrans" cxnId="{A0E36DBB-8263-4605-B2CF-EE81E668F5E6}">
      <dgm:prSet/>
      <dgm:spPr/>
      <dgm:t>
        <a:bodyPr/>
        <a:lstStyle/>
        <a:p>
          <a:endParaRPr lang="ru-RU"/>
        </a:p>
      </dgm:t>
    </dgm:pt>
    <dgm:pt modelId="{39C8EAF8-EA63-46F6-90B2-7B1D9487B3FC}" type="pres">
      <dgm:prSet presAssocID="{1D0A0673-67AD-4984-B645-DF4407B40859}" presName="linear" presStyleCnt="0">
        <dgm:presLayoutVars>
          <dgm:animLvl val="lvl"/>
          <dgm:resizeHandles val="exact"/>
        </dgm:presLayoutVars>
      </dgm:prSet>
      <dgm:spPr/>
    </dgm:pt>
    <dgm:pt modelId="{7B5A570A-4AD4-4749-BE25-8D5243C87EB2}" type="pres">
      <dgm:prSet presAssocID="{1AB9A1DD-820E-4F95-8EE7-E00CFAA51B8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15937FC-D0BB-43FE-AE31-740DEC60961C}" type="pres">
      <dgm:prSet presAssocID="{9A2DAA42-E5CA-44CA-B0E7-356FF2669E57}" presName="spacer" presStyleCnt="0"/>
      <dgm:spPr/>
    </dgm:pt>
    <dgm:pt modelId="{A4D22B9A-571F-4A55-ABFC-7F52D2A2BBA6}" type="pres">
      <dgm:prSet presAssocID="{2215F65E-8B47-47A8-BF89-730BB7AE541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EF4BA4B-81DF-4F60-9C1A-2203E31938E2}" type="pres">
      <dgm:prSet presAssocID="{53892ED6-5737-4AD7-8EE1-0F1E68EE1AE4}" presName="spacer" presStyleCnt="0"/>
      <dgm:spPr/>
    </dgm:pt>
    <dgm:pt modelId="{D579A69A-DC2E-4D48-9C34-143C9117B917}" type="pres">
      <dgm:prSet presAssocID="{89120B84-49DC-445F-86EB-853854341D6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7F3FE26-2E43-4AFF-B924-0A7E38AA21C3}" type="presOf" srcId="{2215F65E-8B47-47A8-BF89-730BB7AE5417}" destId="{A4D22B9A-571F-4A55-ABFC-7F52D2A2BBA6}" srcOrd="0" destOrd="0" presId="urn:microsoft.com/office/officeart/2005/8/layout/vList2"/>
    <dgm:cxn modelId="{327C5733-A92D-41C3-99AE-0500269F4BD5}" srcId="{1D0A0673-67AD-4984-B645-DF4407B40859}" destId="{1AB9A1DD-820E-4F95-8EE7-E00CFAA51B83}" srcOrd="0" destOrd="0" parTransId="{56458BA2-EC55-414A-A508-757168318E08}" sibTransId="{9A2DAA42-E5CA-44CA-B0E7-356FF2669E57}"/>
    <dgm:cxn modelId="{4CFE983B-6C92-48DE-AB31-77D7548DFD4F}" type="presOf" srcId="{89120B84-49DC-445F-86EB-853854341D69}" destId="{D579A69A-DC2E-4D48-9C34-143C9117B917}" srcOrd="0" destOrd="0" presId="urn:microsoft.com/office/officeart/2005/8/layout/vList2"/>
    <dgm:cxn modelId="{A0E36DBB-8263-4605-B2CF-EE81E668F5E6}" srcId="{1D0A0673-67AD-4984-B645-DF4407B40859}" destId="{89120B84-49DC-445F-86EB-853854341D69}" srcOrd="2" destOrd="0" parTransId="{4825E26A-7B21-4319-BD38-02B705701AF2}" sibTransId="{AE32433E-BA94-4E8C-BA21-ABD81032B545}"/>
    <dgm:cxn modelId="{A5D779BB-F33D-4697-86CD-DF0A5E6C99F9}" type="presOf" srcId="{1AB9A1DD-820E-4F95-8EE7-E00CFAA51B83}" destId="{7B5A570A-4AD4-4749-BE25-8D5243C87EB2}" srcOrd="0" destOrd="0" presId="urn:microsoft.com/office/officeart/2005/8/layout/vList2"/>
    <dgm:cxn modelId="{9D640BC4-D7E6-499F-A046-F3B6423F5A5D}" srcId="{1D0A0673-67AD-4984-B645-DF4407B40859}" destId="{2215F65E-8B47-47A8-BF89-730BB7AE5417}" srcOrd="1" destOrd="0" parTransId="{160D8BB9-7788-4550-A55F-A861E1EE443A}" sibTransId="{53892ED6-5737-4AD7-8EE1-0F1E68EE1AE4}"/>
    <dgm:cxn modelId="{36756BE0-EE74-47B3-8A13-137FB69F4F48}" type="presOf" srcId="{1D0A0673-67AD-4984-B645-DF4407B40859}" destId="{39C8EAF8-EA63-46F6-90B2-7B1D9487B3FC}" srcOrd="0" destOrd="0" presId="urn:microsoft.com/office/officeart/2005/8/layout/vList2"/>
    <dgm:cxn modelId="{82DC25D9-3B53-4713-8915-0480BC1D4675}" type="presParOf" srcId="{39C8EAF8-EA63-46F6-90B2-7B1D9487B3FC}" destId="{7B5A570A-4AD4-4749-BE25-8D5243C87EB2}" srcOrd="0" destOrd="0" presId="urn:microsoft.com/office/officeart/2005/8/layout/vList2"/>
    <dgm:cxn modelId="{58A03CA8-1477-4E67-A522-A7C592F29B6C}" type="presParOf" srcId="{39C8EAF8-EA63-46F6-90B2-7B1D9487B3FC}" destId="{F15937FC-D0BB-43FE-AE31-740DEC60961C}" srcOrd="1" destOrd="0" presId="urn:microsoft.com/office/officeart/2005/8/layout/vList2"/>
    <dgm:cxn modelId="{16E5BCFF-819B-4B99-95E5-8E4027DABF5C}" type="presParOf" srcId="{39C8EAF8-EA63-46F6-90B2-7B1D9487B3FC}" destId="{A4D22B9A-571F-4A55-ABFC-7F52D2A2BBA6}" srcOrd="2" destOrd="0" presId="urn:microsoft.com/office/officeart/2005/8/layout/vList2"/>
    <dgm:cxn modelId="{B8C5FA53-4F46-48BB-9AEE-8F8AC8DF1831}" type="presParOf" srcId="{39C8EAF8-EA63-46F6-90B2-7B1D9487B3FC}" destId="{4EF4BA4B-81DF-4F60-9C1A-2203E31938E2}" srcOrd="3" destOrd="0" presId="urn:microsoft.com/office/officeart/2005/8/layout/vList2"/>
    <dgm:cxn modelId="{80F8C87F-14B0-4493-AE0B-3D3CB17B91F8}" type="presParOf" srcId="{39C8EAF8-EA63-46F6-90B2-7B1D9487B3FC}" destId="{D579A69A-DC2E-4D48-9C34-143C9117B91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1ECB11-3EFD-4D9C-B841-5FF21E10DD7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DBB13AA-BC17-4AC8-8AEA-CDE49D891281}">
      <dgm:prSet/>
      <dgm:spPr/>
      <dgm:t>
        <a:bodyPr/>
        <a:lstStyle/>
        <a:p>
          <a:pPr rtl="0"/>
          <a:r>
            <a:rPr lang="en-US" dirty="0"/>
            <a:t>my standard question has become, </a:t>
          </a:r>
          <a:r>
            <a:rPr lang="en-US" b="1" dirty="0"/>
            <a:t>“Where else can we find money to put into marketing?”</a:t>
          </a:r>
          <a:endParaRPr lang="ru-RU" b="1" dirty="0"/>
        </a:p>
      </dgm:t>
    </dgm:pt>
    <dgm:pt modelId="{310A8B74-5984-4C43-850B-A132AF91B131}" type="parTrans" cxnId="{C0959574-90A8-4041-843C-B36CDF537F36}">
      <dgm:prSet/>
      <dgm:spPr/>
      <dgm:t>
        <a:bodyPr/>
        <a:lstStyle/>
        <a:p>
          <a:endParaRPr lang="ru-RU"/>
        </a:p>
      </dgm:t>
    </dgm:pt>
    <dgm:pt modelId="{B1790DB3-E99D-4664-A175-8180AA84583D}" type="sibTrans" cxnId="{C0959574-90A8-4041-843C-B36CDF537F36}">
      <dgm:prSet/>
      <dgm:spPr/>
      <dgm:t>
        <a:bodyPr/>
        <a:lstStyle/>
        <a:p>
          <a:endParaRPr lang="ru-RU"/>
        </a:p>
      </dgm:t>
    </dgm:pt>
    <dgm:pt modelId="{ED2650C5-289C-4174-A14C-DBF79DA494E5}">
      <dgm:prSet/>
      <dgm:spPr/>
      <dgm:t>
        <a:bodyPr/>
        <a:lstStyle/>
        <a:p>
          <a:pPr rtl="0"/>
          <a:r>
            <a:rPr lang="en-US" dirty="0"/>
            <a:t>churn and retention were not in the vocabulary seven or eight years ago</a:t>
          </a:r>
          <a:endParaRPr lang="ru-RU" b="1" dirty="0"/>
        </a:p>
      </dgm:t>
    </dgm:pt>
    <dgm:pt modelId="{05205851-E394-4C69-92F1-13487CFF0768}" type="parTrans" cxnId="{476619AC-3F54-47A7-B6DC-A3ED1CF123C7}">
      <dgm:prSet/>
      <dgm:spPr/>
      <dgm:t>
        <a:bodyPr/>
        <a:lstStyle/>
        <a:p>
          <a:endParaRPr lang="ru-RU"/>
        </a:p>
      </dgm:t>
    </dgm:pt>
    <dgm:pt modelId="{153CB83A-920A-4356-A203-63BD97C4092B}" type="sibTrans" cxnId="{476619AC-3F54-47A7-B6DC-A3ED1CF123C7}">
      <dgm:prSet/>
      <dgm:spPr/>
      <dgm:t>
        <a:bodyPr/>
        <a:lstStyle/>
        <a:p>
          <a:endParaRPr lang="ru-RU"/>
        </a:p>
      </dgm:t>
    </dgm:pt>
    <dgm:pt modelId="{8977E38A-E266-466A-B8A0-E2E304ADCAB9}" type="pres">
      <dgm:prSet presAssocID="{A51ECB11-3EFD-4D9C-B841-5FF21E10DD7F}" presName="linear" presStyleCnt="0">
        <dgm:presLayoutVars>
          <dgm:animLvl val="lvl"/>
          <dgm:resizeHandles val="exact"/>
        </dgm:presLayoutVars>
      </dgm:prSet>
      <dgm:spPr/>
    </dgm:pt>
    <dgm:pt modelId="{2E3D5491-B8D7-4EB3-85B5-A251B3F1E4FC}" type="pres">
      <dgm:prSet presAssocID="{FDBB13AA-BC17-4AC8-8AEA-CDE49D89128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4F2ED5D-4680-42E8-9BAA-D4042A024064}" type="pres">
      <dgm:prSet presAssocID="{B1790DB3-E99D-4664-A175-8180AA84583D}" presName="spacer" presStyleCnt="0"/>
      <dgm:spPr/>
    </dgm:pt>
    <dgm:pt modelId="{19A72D47-33E4-4CC5-AE5E-51F7DD7C41DB}" type="pres">
      <dgm:prSet presAssocID="{ED2650C5-289C-4174-A14C-DBF79DA494E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666E515-859F-4A2F-B95A-152F2AB7ECE9}" type="presOf" srcId="{A51ECB11-3EFD-4D9C-B841-5FF21E10DD7F}" destId="{8977E38A-E266-466A-B8A0-E2E304ADCAB9}" srcOrd="0" destOrd="0" presId="urn:microsoft.com/office/officeart/2005/8/layout/vList2"/>
    <dgm:cxn modelId="{FCD1CF1B-DC22-48D4-8AB8-AB1E447344E2}" type="presOf" srcId="{FDBB13AA-BC17-4AC8-8AEA-CDE49D891281}" destId="{2E3D5491-B8D7-4EB3-85B5-A251B3F1E4FC}" srcOrd="0" destOrd="0" presId="urn:microsoft.com/office/officeart/2005/8/layout/vList2"/>
    <dgm:cxn modelId="{C0959574-90A8-4041-843C-B36CDF537F36}" srcId="{A51ECB11-3EFD-4D9C-B841-5FF21E10DD7F}" destId="{FDBB13AA-BC17-4AC8-8AEA-CDE49D891281}" srcOrd="0" destOrd="0" parTransId="{310A8B74-5984-4C43-850B-A132AF91B131}" sibTransId="{B1790DB3-E99D-4664-A175-8180AA84583D}"/>
    <dgm:cxn modelId="{0FC10084-5CFB-4FB4-B7F0-35A5FC5CD704}" type="presOf" srcId="{ED2650C5-289C-4174-A14C-DBF79DA494E5}" destId="{19A72D47-33E4-4CC5-AE5E-51F7DD7C41DB}" srcOrd="0" destOrd="0" presId="urn:microsoft.com/office/officeart/2005/8/layout/vList2"/>
    <dgm:cxn modelId="{476619AC-3F54-47A7-B6DC-A3ED1CF123C7}" srcId="{A51ECB11-3EFD-4D9C-B841-5FF21E10DD7F}" destId="{ED2650C5-289C-4174-A14C-DBF79DA494E5}" srcOrd="1" destOrd="0" parTransId="{05205851-E394-4C69-92F1-13487CFF0768}" sibTransId="{153CB83A-920A-4356-A203-63BD97C4092B}"/>
    <dgm:cxn modelId="{3C2F6858-1FBC-454B-9777-C156A9A9A727}" type="presParOf" srcId="{8977E38A-E266-466A-B8A0-E2E304ADCAB9}" destId="{2E3D5491-B8D7-4EB3-85B5-A251B3F1E4FC}" srcOrd="0" destOrd="0" presId="urn:microsoft.com/office/officeart/2005/8/layout/vList2"/>
    <dgm:cxn modelId="{EC0E4227-7411-491F-9B60-076F7E179DB4}" type="presParOf" srcId="{8977E38A-E266-466A-B8A0-E2E304ADCAB9}" destId="{44F2ED5D-4680-42E8-9BAA-D4042A024064}" srcOrd="1" destOrd="0" presId="urn:microsoft.com/office/officeart/2005/8/layout/vList2"/>
    <dgm:cxn modelId="{18C5E797-CFFA-4FE4-96C4-F44EC58C9BD5}" type="presParOf" srcId="{8977E38A-E266-466A-B8A0-E2E304ADCAB9}" destId="{19A72D47-33E4-4CC5-AE5E-51F7DD7C41D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069F3A-A732-4CE3-B64E-383A726070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012803-B00C-4D52-8E3F-38674DFF7EBE}">
      <dgm:prSet phldrT="[Текст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Arial"/>
              <a:cs typeface="Arial"/>
            </a:rPr>
            <a:t>►</a:t>
          </a:r>
          <a:r>
            <a:rPr lang="en-US" sz="2000" b="1" dirty="0">
              <a:solidFill>
                <a:schemeClr val="tx1"/>
              </a:solidFill>
            </a:rPr>
            <a:t>Dave Carroll</a:t>
          </a:r>
          <a:r>
            <a:rPr lang="ru-RU" sz="2000" b="1" dirty="0">
              <a:solidFill>
                <a:schemeClr val="tx1"/>
              </a:solidFill>
            </a:rPr>
            <a:t>:</a:t>
          </a:r>
          <a:r>
            <a:rPr lang="en-US" sz="2000" b="1" dirty="0">
              <a:solidFill>
                <a:schemeClr val="tx1"/>
              </a:solidFill>
            </a:rPr>
            <a:t>  </a:t>
          </a:r>
          <a:r>
            <a:rPr lang="ru-RU" sz="2000" b="1" dirty="0">
              <a:solidFill>
                <a:schemeClr val="tx1"/>
              </a:solidFill>
            </a:rPr>
            <a:t>«</a:t>
          </a:r>
          <a:r>
            <a:rPr lang="en-US" sz="2000" b="1" dirty="0">
              <a:solidFill>
                <a:schemeClr val="tx1"/>
              </a:solidFill>
            </a:rPr>
            <a:t>United Breaks Guitars</a:t>
          </a:r>
          <a:r>
            <a:rPr lang="ru-RU" sz="2000" b="1" dirty="0">
              <a:solidFill>
                <a:schemeClr val="tx1"/>
              </a:solidFill>
            </a:rPr>
            <a:t>» - </a:t>
          </a:r>
          <a:r>
            <a:rPr lang="ru-RU" sz="2000" dirty="0">
              <a:solidFill>
                <a:schemeClr val="tx1"/>
              </a:solidFill>
            </a:rPr>
            <a:t>на </a:t>
          </a:r>
          <a:r>
            <a:rPr lang="en-US" sz="2000" dirty="0">
              <a:solidFill>
                <a:schemeClr val="tx1"/>
              </a:solidFill>
            </a:rPr>
            <a:t>YouTube</a:t>
          </a:r>
          <a:endParaRPr lang="ru-RU" sz="2000" dirty="0">
            <a:solidFill>
              <a:schemeClr val="tx1"/>
            </a:solidFill>
          </a:endParaRPr>
        </a:p>
        <a:p>
          <a:r>
            <a:rPr lang="en-US" sz="2000" b="1" dirty="0">
              <a:solidFill>
                <a:schemeClr val="tx1"/>
              </a:solidFill>
              <a:latin typeface="Arial"/>
              <a:cs typeface="Arial"/>
            </a:rPr>
            <a:t>►</a:t>
          </a:r>
          <a:r>
            <a:rPr lang="ru-RU" sz="2000" dirty="0">
              <a:solidFill>
                <a:schemeClr val="tx1"/>
              </a:solidFill>
            </a:rPr>
            <a:t>Акции </a:t>
          </a:r>
          <a:r>
            <a:rPr lang="en-US" sz="2000" b="1" dirty="0">
              <a:solidFill>
                <a:schemeClr val="tx1"/>
              </a:solidFill>
            </a:rPr>
            <a:t>United Airlines</a:t>
          </a:r>
          <a:r>
            <a:rPr lang="ru-RU" sz="2000" b="1" dirty="0">
              <a:solidFill>
                <a:schemeClr val="tx1"/>
              </a:solidFill>
            </a:rPr>
            <a:t> </a:t>
          </a:r>
          <a:r>
            <a:rPr lang="ru-RU" sz="2000" dirty="0">
              <a:solidFill>
                <a:schemeClr val="tx1"/>
              </a:solidFill>
            </a:rPr>
            <a:t>через две недели после запуска клипа в июле 2009 упали на 10% (потери </a:t>
          </a:r>
          <a:r>
            <a:rPr lang="en-US" sz="2000" dirty="0">
              <a:solidFill>
                <a:schemeClr val="tx1"/>
              </a:solidFill>
            </a:rPr>
            <a:t>$</a:t>
          </a:r>
          <a:r>
            <a:rPr lang="ru-RU" sz="2000" dirty="0">
              <a:solidFill>
                <a:schemeClr val="tx1"/>
              </a:solidFill>
            </a:rPr>
            <a:t>180 </a:t>
          </a:r>
          <a:r>
            <a:rPr lang="ru-RU" sz="2000" dirty="0" err="1">
              <a:solidFill>
                <a:schemeClr val="tx1"/>
              </a:solidFill>
            </a:rPr>
            <a:t>млн</a:t>
          </a:r>
          <a:r>
            <a:rPr lang="ru-RU" sz="2000" dirty="0">
              <a:solidFill>
                <a:schemeClr val="tx1"/>
              </a:solidFill>
            </a:rPr>
            <a:t>)  </a:t>
          </a:r>
        </a:p>
      </dgm:t>
    </dgm:pt>
    <dgm:pt modelId="{7579847D-371C-4DA4-8F63-793B90EED05B}" type="parTrans" cxnId="{383AD115-48F2-4C95-80F2-998E851D812C}">
      <dgm:prSet/>
      <dgm:spPr/>
      <dgm:t>
        <a:bodyPr/>
        <a:lstStyle/>
        <a:p>
          <a:endParaRPr lang="ru-RU"/>
        </a:p>
      </dgm:t>
    </dgm:pt>
    <dgm:pt modelId="{FE42B3B8-72D9-4344-8D51-088249E8A3D9}" type="sibTrans" cxnId="{383AD115-48F2-4C95-80F2-998E851D812C}">
      <dgm:prSet/>
      <dgm:spPr/>
      <dgm:t>
        <a:bodyPr/>
        <a:lstStyle/>
        <a:p>
          <a:endParaRPr lang="ru-RU"/>
        </a:p>
      </dgm:t>
    </dgm:pt>
    <dgm:pt modelId="{B2C2DB14-D774-4AC1-9515-1FE344E38A65}" type="pres">
      <dgm:prSet presAssocID="{CD069F3A-A732-4CE3-B64E-383A726070EF}" presName="linear" presStyleCnt="0">
        <dgm:presLayoutVars>
          <dgm:animLvl val="lvl"/>
          <dgm:resizeHandles val="exact"/>
        </dgm:presLayoutVars>
      </dgm:prSet>
      <dgm:spPr/>
    </dgm:pt>
    <dgm:pt modelId="{B34EE79D-57D0-47CF-9AF9-D58AEFCC985C}" type="pres">
      <dgm:prSet presAssocID="{E5012803-B00C-4D52-8E3F-38674DFF7EBE}" presName="parentText" presStyleLbl="node1" presStyleIdx="0" presStyleCnt="1" custLinFactY="96123" custLinFactNeighborX="-1216" custLinFactNeighborY="100000">
        <dgm:presLayoutVars>
          <dgm:chMax val="0"/>
          <dgm:bulletEnabled val="1"/>
        </dgm:presLayoutVars>
      </dgm:prSet>
      <dgm:spPr/>
    </dgm:pt>
  </dgm:ptLst>
  <dgm:cxnLst>
    <dgm:cxn modelId="{383AD115-48F2-4C95-80F2-998E851D812C}" srcId="{CD069F3A-A732-4CE3-B64E-383A726070EF}" destId="{E5012803-B00C-4D52-8E3F-38674DFF7EBE}" srcOrd="0" destOrd="0" parTransId="{7579847D-371C-4DA4-8F63-793B90EED05B}" sibTransId="{FE42B3B8-72D9-4344-8D51-088249E8A3D9}"/>
    <dgm:cxn modelId="{E80A6A6E-DE44-4A8C-B819-33D43A23FF37}" type="presOf" srcId="{CD069F3A-A732-4CE3-B64E-383A726070EF}" destId="{B2C2DB14-D774-4AC1-9515-1FE344E38A65}" srcOrd="0" destOrd="0" presId="urn:microsoft.com/office/officeart/2005/8/layout/vList2"/>
    <dgm:cxn modelId="{BD65E77A-C6CC-449B-AB70-8BE8CF896746}" type="presOf" srcId="{E5012803-B00C-4D52-8E3F-38674DFF7EBE}" destId="{B34EE79D-57D0-47CF-9AF9-D58AEFCC985C}" srcOrd="0" destOrd="0" presId="urn:microsoft.com/office/officeart/2005/8/layout/vList2"/>
    <dgm:cxn modelId="{00AF830B-53DC-4B44-95B5-82FDDF7DB531}" type="presParOf" srcId="{B2C2DB14-D774-4AC1-9515-1FE344E38A65}" destId="{B34EE79D-57D0-47CF-9AF9-D58AEFCC985C}" srcOrd="0" destOrd="0" presId="urn:microsoft.com/office/officeart/2005/8/layout/vList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FAC324-CAA1-4F7D-8FD3-8B31D4CE3343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ED750C-48F7-428A-B175-92E9AB5D2397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dirty="0"/>
            <a:t>Стратегический </a:t>
          </a:r>
        </a:p>
        <a:p>
          <a:r>
            <a:rPr lang="ru-RU" dirty="0"/>
            <a:t>маркетинг</a:t>
          </a:r>
        </a:p>
      </dgm:t>
    </dgm:pt>
    <dgm:pt modelId="{13A8FE61-F9D2-4EFB-908A-DAE32A8EB322}" type="parTrans" cxnId="{F32C9C8C-F2C0-4737-9C16-37979C174FE6}">
      <dgm:prSet/>
      <dgm:spPr/>
      <dgm:t>
        <a:bodyPr/>
        <a:lstStyle/>
        <a:p>
          <a:endParaRPr lang="ru-RU"/>
        </a:p>
      </dgm:t>
    </dgm:pt>
    <dgm:pt modelId="{7F30FF68-B983-4772-9BD9-15A80F410D1A}" type="sibTrans" cxnId="{F32C9C8C-F2C0-4737-9C16-37979C174FE6}">
      <dgm:prSet/>
      <dgm:spPr/>
      <dgm:t>
        <a:bodyPr/>
        <a:lstStyle/>
        <a:p>
          <a:endParaRPr lang="ru-RU"/>
        </a:p>
      </dgm:t>
    </dgm:pt>
    <dgm:pt modelId="{15EA7D1B-3FE5-488F-AA80-9490A6331227}">
      <dgm:prSet phldrT="[Текст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/>
            <a:t>Исследования - </a:t>
          </a:r>
          <a:r>
            <a:rPr lang="en-US" dirty="0"/>
            <a:t>STP</a:t>
          </a:r>
          <a:endParaRPr lang="ru-RU" dirty="0"/>
        </a:p>
      </dgm:t>
    </dgm:pt>
    <dgm:pt modelId="{B1313203-3FDD-4CD6-A624-FD2CFB4531AA}" type="parTrans" cxnId="{D3ECE076-DD55-468D-B7CB-A9CF7F55331A}">
      <dgm:prSet/>
      <dgm:spPr/>
      <dgm:t>
        <a:bodyPr/>
        <a:lstStyle/>
        <a:p>
          <a:endParaRPr lang="ru-RU"/>
        </a:p>
      </dgm:t>
    </dgm:pt>
    <dgm:pt modelId="{1BD96947-A76A-4DBA-AC49-64E093176B85}" type="sibTrans" cxnId="{D3ECE076-DD55-468D-B7CB-A9CF7F55331A}">
      <dgm:prSet/>
      <dgm:spPr/>
      <dgm:t>
        <a:bodyPr/>
        <a:lstStyle/>
        <a:p>
          <a:endParaRPr lang="ru-RU"/>
        </a:p>
      </dgm:t>
    </dgm:pt>
    <dgm:pt modelId="{E26A1077-C293-497A-92D5-E7B5575DE095}">
      <dgm:prSet phldrT="[Текст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/>
            <a:t>планирование</a:t>
          </a:r>
        </a:p>
      </dgm:t>
    </dgm:pt>
    <dgm:pt modelId="{78C9503E-AD3C-4931-AE16-C180B1A9A91D}" type="parTrans" cxnId="{59F6E705-582F-4213-93C0-733B684D39A0}">
      <dgm:prSet/>
      <dgm:spPr/>
      <dgm:t>
        <a:bodyPr/>
        <a:lstStyle/>
        <a:p>
          <a:endParaRPr lang="ru-RU"/>
        </a:p>
      </dgm:t>
    </dgm:pt>
    <dgm:pt modelId="{51C5EB64-956F-4C28-A973-20249C6D1033}" type="sibTrans" cxnId="{59F6E705-582F-4213-93C0-733B684D39A0}">
      <dgm:prSet/>
      <dgm:spPr/>
      <dgm:t>
        <a:bodyPr/>
        <a:lstStyle/>
        <a:p>
          <a:endParaRPr lang="ru-RU"/>
        </a:p>
      </dgm:t>
    </dgm:pt>
    <dgm:pt modelId="{9CE772A7-302B-42ED-B6C7-9F598493715A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/>
            <a:t>Тактический </a:t>
          </a:r>
        </a:p>
        <a:p>
          <a:r>
            <a:rPr lang="ru-RU" dirty="0"/>
            <a:t>маркетинг</a:t>
          </a:r>
        </a:p>
      </dgm:t>
    </dgm:pt>
    <dgm:pt modelId="{27E95494-AF22-410D-B1A1-AE97773C151D}" type="parTrans" cxnId="{6F157BD0-3840-426C-9C68-E141AAB5D983}">
      <dgm:prSet/>
      <dgm:spPr/>
      <dgm:t>
        <a:bodyPr/>
        <a:lstStyle/>
        <a:p>
          <a:endParaRPr lang="ru-RU"/>
        </a:p>
      </dgm:t>
    </dgm:pt>
    <dgm:pt modelId="{E7859607-3B15-4D86-8785-AE9DA2EA20FD}" type="sibTrans" cxnId="{6F157BD0-3840-426C-9C68-E141AAB5D983}">
      <dgm:prSet/>
      <dgm:spPr/>
      <dgm:t>
        <a:bodyPr/>
        <a:lstStyle/>
        <a:p>
          <a:endParaRPr lang="ru-RU"/>
        </a:p>
      </dgm:t>
    </dgm:pt>
    <dgm:pt modelId="{4FAD2EB3-F1E6-43C3-A6B8-9635E5AD4BA3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dirty="0" err="1"/>
            <a:t>Контент</a:t>
          </a:r>
          <a:r>
            <a:rPr lang="ru-RU" dirty="0"/>
            <a:t>, впечатления</a:t>
          </a:r>
        </a:p>
      </dgm:t>
    </dgm:pt>
    <dgm:pt modelId="{7E74685A-2CF6-4281-8708-14DBB1957C82}" type="parTrans" cxnId="{8C624525-C674-4244-AB4E-88A77706182D}">
      <dgm:prSet/>
      <dgm:spPr/>
      <dgm:t>
        <a:bodyPr/>
        <a:lstStyle/>
        <a:p>
          <a:endParaRPr lang="ru-RU"/>
        </a:p>
      </dgm:t>
    </dgm:pt>
    <dgm:pt modelId="{1FB17E58-9269-4127-BD83-ED018B5E0481}" type="sibTrans" cxnId="{8C624525-C674-4244-AB4E-88A77706182D}">
      <dgm:prSet/>
      <dgm:spPr/>
      <dgm:t>
        <a:bodyPr/>
        <a:lstStyle/>
        <a:p>
          <a:endParaRPr lang="ru-RU"/>
        </a:p>
      </dgm:t>
    </dgm:pt>
    <dgm:pt modelId="{4AFF9C23-381D-4A1D-8437-01CEE3E3416E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dirty="0"/>
            <a:t>SEO</a:t>
          </a:r>
          <a:r>
            <a:rPr lang="ru-RU" dirty="0"/>
            <a:t>, </a:t>
          </a:r>
          <a:r>
            <a:rPr lang="en-US" dirty="0"/>
            <a:t>SERM</a:t>
          </a:r>
          <a:r>
            <a:rPr lang="ru-RU" dirty="0"/>
            <a:t> и реклама</a:t>
          </a:r>
        </a:p>
      </dgm:t>
    </dgm:pt>
    <dgm:pt modelId="{DAFEFBFB-2927-4533-B418-608ECF61EA0B}" type="parTrans" cxnId="{441A2284-1D4B-44C6-ACCD-979D01187F31}">
      <dgm:prSet/>
      <dgm:spPr/>
      <dgm:t>
        <a:bodyPr/>
        <a:lstStyle/>
        <a:p>
          <a:endParaRPr lang="ru-RU"/>
        </a:p>
      </dgm:t>
    </dgm:pt>
    <dgm:pt modelId="{2F422100-2052-4C2D-B803-C3C65FAE43DD}" type="sibTrans" cxnId="{441A2284-1D4B-44C6-ACCD-979D01187F31}">
      <dgm:prSet/>
      <dgm:spPr/>
      <dgm:t>
        <a:bodyPr/>
        <a:lstStyle/>
        <a:p>
          <a:endParaRPr lang="ru-RU"/>
        </a:p>
      </dgm:t>
    </dgm:pt>
    <dgm:pt modelId="{192029D5-CCEC-43F9-9982-B4A0D8C0B16B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dirty="0"/>
            <a:t>SMM</a:t>
          </a:r>
          <a:r>
            <a:rPr lang="ru-RU" dirty="0"/>
            <a:t>, мобильный, диалоговый маркетинг</a:t>
          </a:r>
        </a:p>
      </dgm:t>
    </dgm:pt>
    <dgm:pt modelId="{61E00194-B868-4EC8-A7DF-0602F48E360B}" type="parTrans" cxnId="{B3FCE24C-3C76-4047-BC39-1EB97CB6A9D4}">
      <dgm:prSet/>
      <dgm:spPr/>
      <dgm:t>
        <a:bodyPr/>
        <a:lstStyle/>
        <a:p>
          <a:endParaRPr lang="ru-RU"/>
        </a:p>
      </dgm:t>
    </dgm:pt>
    <dgm:pt modelId="{207C2073-EC8B-43EB-A290-0F27338B08F3}" type="sibTrans" cxnId="{B3FCE24C-3C76-4047-BC39-1EB97CB6A9D4}">
      <dgm:prSet/>
      <dgm:spPr/>
      <dgm:t>
        <a:bodyPr/>
        <a:lstStyle/>
        <a:p>
          <a:endParaRPr lang="ru-RU"/>
        </a:p>
      </dgm:t>
    </dgm:pt>
    <dgm:pt modelId="{760AED3D-47BD-4769-AF38-F56A6661584A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dirty="0"/>
            <a:t>E-Commerce</a:t>
          </a:r>
          <a:r>
            <a:rPr lang="ru-RU" dirty="0"/>
            <a:t> </a:t>
          </a:r>
        </a:p>
      </dgm:t>
    </dgm:pt>
    <dgm:pt modelId="{31A04167-BBA1-4683-AD32-985231D35018}" type="parTrans" cxnId="{84AC34DF-B3B2-4D49-AD23-39A990375F1B}">
      <dgm:prSet/>
      <dgm:spPr/>
      <dgm:t>
        <a:bodyPr/>
        <a:lstStyle/>
        <a:p>
          <a:endParaRPr lang="ru-RU"/>
        </a:p>
      </dgm:t>
    </dgm:pt>
    <dgm:pt modelId="{5CFF5204-DF0D-456E-BF1E-7577701C2A5B}" type="sibTrans" cxnId="{84AC34DF-B3B2-4D49-AD23-39A990375F1B}">
      <dgm:prSet/>
      <dgm:spPr/>
      <dgm:t>
        <a:bodyPr/>
        <a:lstStyle/>
        <a:p>
          <a:endParaRPr lang="ru-RU"/>
        </a:p>
      </dgm:t>
    </dgm:pt>
    <dgm:pt modelId="{98968139-BF27-49F6-A8DF-C5E2360B4C62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/>
            <a:t>Анализ и оптимизация</a:t>
          </a:r>
        </a:p>
      </dgm:t>
    </dgm:pt>
    <dgm:pt modelId="{DDA03696-6D36-44A2-AD9A-4A1D09A210C0}" type="parTrans" cxnId="{AAD9CADD-06C7-4F09-B550-2B63C0539798}">
      <dgm:prSet/>
      <dgm:spPr/>
      <dgm:t>
        <a:bodyPr/>
        <a:lstStyle/>
        <a:p>
          <a:endParaRPr lang="ru-RU"/>
        </a:p>
      </dgm:t>
    </dgm:pt>
    <dgm:pt modelId="{9F06BB70-C611-4DEF-B389-DCFF2007369D}" type="sibTrans" cxnId="{AAD9CADD-06C7-4F09-B550-2B63C0539798}">
      <dgm:prSet/>
      <dgm:spPr/>
      <dgm:t>
        <a:bodyPr/>
        <a:lstStyle/>
        <a:p>
          <a:endParaRPr lang="ru-RU"/>
        </a:p>
      </dgm:t>
    </dgm:pt>
    <dgm:pt modelId="{C4E1274D-2CF5-446C-9E5E-7D41A2904512}" type="pres">
      <dgm:prSet presAssocID="{5BFAC324-CAA1-4F7D-8FD3-8B31D4CE33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A0669C-BE4E-496B-9789-1FFE43812448}" type="pres">
      <dgm:prSet presAssocID="{39ED750C-48F7-428A-B175-92E9AB5D2397}" presName="root" presStyleCnt="0"/>
      <dgm:spPr/>
    </dgm:pt>
    <dgm:pt modelId="{DC38BF96-E40D-4737-8F02-C05C5814C4DB}" type="pres">
      <dgm:prSet presAssocID="{39ED750C-48F7-428A-B175-92E9AB5D2397}" presName="rootComposite" presStyleCnt="0"/>
      <dgm:spPr/>
    </dgm:pt>
    <dgm:pt modelId="{44EF8914-2E1A-4EB7-B099-541FB96860FC}" type="pres">
      <dgm:prSet presAssocID="{39ED750C-48F7-428A-B175-92E9AB5D2397}" presName="rootText" presStyleLbl="node1" presStyleIdx="0" presStyleCnt="2"/>
      <dgm:spPr/>
    </dgm:pt>
    <dgm:pt modelId="{5709CDDD-AB47-41BC-9DEA-8E228524E3D3}" type="pres">
      <dgm:prSet presAssocID="{39ED750C-48F7-428A-B175-92E9AB5D2397}" presName="rootConnector" presStyleLbl="node1" presStyleIdx="0" presStyleCnt="2"/>
      <dgm:spPr/>
    </dgm:pt>
    <dgm:pt modelId="{E8696B74-C687-413E-844E-6ABE54F6ED96}" type="pres">
      <dgm:prSet presAssocID="{39ED750C-48F7-428A-B175-92E9AB5D2397}" presName="childShape" presStyleCnt="0"/>
      <dgm:spPr/>
    </dgm:pt>
    <dgm:pt modelId="{58641D7B-1960-454F-87C2-1EC5F111A66A}" type="pres">
      <dgm:prSet presAssocID="{B1313203-3FDD-4CD6-A624-FD2CFB4531AA}" presName="Name13" presStyleLbl="parChTrans1D2" presStyleIdx="0" presStyleCnt="7"/>
      <dgm:spPr/>
    </dgm:pt>
    <dgm:pt modelId="{198BA0FF-0CB1-4C73-A5EB-FFBE6ACC08F7}" type="pres">
      <dgm:prSet presAssocID="{15EA7D1B-3FE5-488F-AA80-9490A6331227}" presName="childText" presStyleLbl="bgAcc1" presStyleIdx="0" presStyleCnt="7">
        <dgm:presLayoutVars>
          <dgm:bulletEnabled val="1"/>
        </dgm:presLayoutVars>
      </dgm:prSet>
      <dgm:spPr/>
    </dgm:pt>
    <dgm:pt modelId="{7A9EC508-3D3E-4A3D-860D-55C69FF0E00F}" type="pres">
      <dgm:prSet presAssocID="{78C9503E-AD3C-4931-AE16-C180B1A9A91D}" presName="Name13" presStyleLbl="parChTrans1D2" presStyleIdx="1" presStyleCnt="7"/>
      <dgm:spPr/>
    </dgm:pt>
    <dgm:pt modelId="{D470F38B-30EB-494D-A7DA-4CB17EBE68E8}" type="pres">
      <dgm:prSet presAssocID="{E26A1077-C293-497A-92D5-E7B5575DE095}" presName="childText" presStyleLbl="bgAcc1" presStyleIdx="1" presStyleCnt="7">
        <dgm:presLayoutVars>
          <dgm:bulletEnabled val="1"/>
        </dgm:presLayoutVars>
      </dgm:prSet>
      <dgm:spPr/>
    </dgm:pt>
    <dgm:pt modelId="{A88BF80E-7E53-4DD6-B79A-C21FC9CF90D4}" type="pres">
      <dgm:prSet presAssocID="{DDA03696-6D36-44A2-AD9A-4A1D09A210C0}" presName="Name13" presStyleLbl="parChTrans1D2" presStyleIdx="2" presStyleCnt="7"/>
      <dgm:spPr/>
    </dgm:pt>
    <dgm:pt modelId="{D6FB5C66-8439-4120-A78A-4096CEC23CDA}" type="pres">
      <dgm:prSet presAssocID="{98968139-BF27-49F6-A8DF-C5E2360B4C62}" presName="childText" presStyleLbl="bgAcc1" presStyleIdx="2" presStyleCnt="7">
        <dgm:presLayoutVars>
          <dgm:bulletEnabled val="1"/>
        </dgm:presLayoutVars>
      </dgm:prSet>
      <dgm:spPr/>
    </dgm:pt>
    <dgm:pt modelId="{BC61274A-7B73-48E8-AF60-4EC5ADEB234C}" type="pres">
      <dgm:prSet presAssocID="{9CE772A7-302B-42ED-B6C7-9F598493715A}" presName="root" presStyleCnt="0"/>
      <dgm:spPr/>
    </dgm:pt>
    <dgm:pt modelId="{F17095A3-09AA-4EDA-9E7B-B13A7396187F}" type="pres">
      <dgm:prSet presAssocID="{9CE772A7-302B-42ED-B6C7-9F598493715A}" presName="rootComposite" presStyleCnt="0"/>
      <dgm:spPr/>
    </dgm:pt>
    <dgm:pt modelId="{7DE001C2-D0CB-458B-A4F8-12068D1AEFF4}" type="pres">
      <dgm:prSet presAssocID="{9CE772A7-302B-42ED-B6C7-9F598493715A}" presName="rootText" presStyleLbl="node1" presStyleIdx="1" presStyleCnt="2"/>
      <dgm:spPr/>
    </dgm:pt>
    <dgm:pt modelId="{061DF3D3-F052-4058-A358-E31AE96BCB1D}" type="pres">
      <dgm:prSet presAssocID="{9CE772A7-302B-42ED-B6C7-9F598493715A}" presName="rootConnector" presStyleLbl="node1" presStyleIdx="1" presStyleCnt="2"/>
      <dgm:spPr/>
    </dgm:pt>
    <dgm:pt modelId="{E78FB214-3A3F-447A-9518-CC391A91C1E0}" type="pres">
      <dgm:prSet presAssocID="{9CE772A7-302B-42ED-B6C7-9F598493715A}" presName="childShape" presStyleCnt="0"/>
      <dgm:spPr/>
    </dgm:pt>
    <dgm:pt modelId="{0C412366-068E-4643-9FE1-6D76FA03B428}" type="pres">
      <dgm:prSet presAssocID="{7E74685A-2CF6-4281-8708-14DBB1957C82}" presName="Name13" presStyleLbl="parChTrans1D2" presStyleIdx="3" presStyleCnt="7"/>
      <dgm:spPr/>
    </dgm:pt>
    <dgm:pt modelId="{C02F7862-1211-401B-AAF9-CF5185EB3B1D}" type="pres">
      <dgm:prSet presAssocID="{4FAD2EB3-F1E6-43C3-A6B8-9635E5AD4BA3}" presName="childText" presStyleLbl="bgAcc1" presStyleIdx="3" presStyleCnt="7" custScaleX="149793" custScaleY="75132">
        <dgm:presLayoutVars>
          <dgm:bulletEnabled val="1"/>
        </dgm:presLayoutVars>
      </dgm:prSet>
      <dgm:spPr/>
    </dgm:pt>
    <dgm:pt modelId="{24D2029E-CC02-4588-8DEB-539C2F3EA627}" type="pres">
      <dgm:prSet presAssocID="{61E00194-B868-4EC8-A7DF-0602F48E360B}" presName="Name13" presStyleLbl="parChTrans1D2" presStyleIdx="4" presStyleCnt="7"/>
      <dgm:spPr/>
    </dgm:pt>
    <dgm:pt modelId="{E0120EE3-8340-4452-AABA-9D814CBF2010}" type="pres">
      <dgm:prSet presAssocID="{192029D5-CCEC-43F9-9982-B4A0D8C0B16B}" presName="childText" presStyleLbl="bgAcc1" presStyleIdx="4" presStyleCnt="7" custScaleX="154898" custScaleY="75132">
        <dgm:presLayoutVars>
          <dgm:bulletEnabled val="1"/>
        </dgm:presLayoutVars>
      </dgm:prSet>
      <dgm:spPr/>
    </dgm:pt>
    <dgm:pt modelId="{4AFBD14C-BE54-4C17-B45C-3C6118CC628C}" type="pres">
      <dgm:prSet presAssocID="{31A04167-BBA1-4683-AD32-985231D35018}" presName="Name13" presStyleLbl="parChTrans1D2" presStyleIdx="5" presStyleCnt="7"/>
      <dgm:spPr/>
    </dgm:pt>
    <dgm:pt modelId="{9DBD5614-A891-4C37-95F7-D1343876E6C9}" type="pres">
      <dgm:prSet presAssocID="{760AED3D-47BD-4769-AF38-F56A6661584A}" presName="childText" presStyleLbl="bgAcc1" presStyleIdx="5" presStyleCnt="7" custScaleX="149793" custScaleY="75132">
        <dgm:presLayoutVars>
          <dgm:bulletEnabled val="1"/>
        </dgm:presLayoutVars>
      </dgm:prSet>
      <dgm:spPr/>
    </dgm:pt>
    <dgm:pt modelId="{BDE10A65-26A7-4673-9293-C659F827930E}" type="pres">
      <dgm:prSet presAssocID="{DAFEFBFB-2927-4533-B418-608ECF61EA0B}" presName="Name13" presStyleLbl="parChTrans1D2" presStyleIdx="6" presStyleCnt="7"/>
      <dgm:spPr/>
    </dgm:pt>
    <dgm:pt modelId="{BFEAFC96-7B29-47E5-8DED-713AE2D801CB}" type="pres">
      <dgm:prSet presAssocID="{4AFF9C23-381D-4A1D-8437-01CEE3E3416E}" presName="childText" presStyleLbl="bgAcc1" presStyleIdx="6" presStyleCnt="7" custScaleX="149793" custScaleY="75132">
        <dgm:presLayoutVars>
          <dgm:bulletEnabled val="1"/>
        </dgm:presLayoutVars>
      </dgm:prSet>
      <dgm:spPr/>
    </dgm:pt>
  </dgm:ptLst>
  <dgm:cxnLst>
    <dgm:cxn modelId="{59F6E705-582F-4213-93C0-733B684D39A0}" srcId="{39ED750C-48F7-428A-B175-92E9AB5D2397}" destId="{E26A1077-C293-497A-92D5-E7B5575DE095}" srcOrd="1" destOrd="0" parTransId="{78C9503E-AD3C-4931-AE16-C180B1A9A91D}" sibTransId="{51C5EB64-956F-4C28-A973-20249C6D1033}"/>
    <dgm:cxn modelId="{72653817-7244-4151-8752-FE377A0B2B38}" type="presOf" srcId="{39ED750C-48F7-428A-B175-92E9AB5D2397}" destId="{5709CDDD-AB47-41BC-9DEA-8E228524E3D3}" srcOrd="1" destOrd="0" presId="urn:microsoft.com/office/officeart/2005/8/layout/hierarchy3"/>
    <dgm:cxn modelId="{194F7822-4E34-45C9-B32A-7C917CBCFF20}" type="presOf" srcId="{760AED3D-47BD-4769-AF38-F56A6661584A}" destId="{9DBD5614-A891-4C37-95F7-D1343876E6C9}" srcOrd="0" destOrd="0" presId="urn:microsoft.com/office/officeart/2005/8/layout/hierarchy3"/>
    <dgm:cxn modelId="{8C624525-C674-4244-AB4E-88A77706182D}" srcId="{9CE772A7-302B-42ED-B6C7-9F598493715A}" destId="{4FAD2EB3-F1E6-43C3-A6B8-9635E5AD4BA3}" srcOrd="0" destOrd="0" parTransId="{7E74685A-2CF6-4281-8708-14DBB1957C82}" sibTransId="{1FB17E58-9269-4127-BD83-ED018B5E0481}"/>
    <dgm:cxn modelId="{24D83729-ACE1-4236-850D-3FAFCB9A708C}" type="presOf" srcId="{9CE772A7-302B-42ED-B6C7-9F598493715A}" destId="{7DE001C2-D0CB-458B-A4F8-12068D1AEFF4}" srcOrd="0" destOrd="0" presId="urn:microsoft.com/office/officeart/2005/8/layout/hierarchy3"/>
    <dgm:cxn modelId="{E69F0E3D-D846-4938-BCDB-A7FA99F7F506}" type="presOf" srcId="{31A04167-BBA1-4683-AD32-985231D35018}" destId="{4AFBD14C-BE54-4C17-B45C-3C6118CC628C}" srcOrd="0" destOrd="0" presId="urn:microsoft.com/office/officeart/2005/8/layout/hierarchy3"/>
    <dgm:cxn modelId="{F4407C42-B7F8-4AB3-9E5B-E1D3DC3BAF0D}" type="presOf" srcId="{15EA7D1B-3FE5-488F-AA80-9490A6331227}" destId="{198BA0FF-0CB1-4C73-A5EB-FFBE6ACC08F7}" srcOrd="0" destOrd="0" presId="urn:microsoft.com/office/officeart/2005/8/layout/hierarchy3"/>
    <dgm:cxn modelId="{B3FCE24C-3C76-4047-BC39-1EB97CB6A9D4}" srcId="{9CE772A7-302B-42ED-B6C7-9F598493715A}" destId="{192029D5-CCEC-43F9-9982-B4A0D8C0B16B}" srcOrd="1" destOrd="0" parTransId="{61E00194-B868-4EC8-A7DF-0602F48E360B}" sibTransId="{207C2073-EC8B-43EB-A290-0F27338B08F3}"/>
    <dgm:cxn modelId="{C698C65D-CEC0-4EAF-96B1-5DD4E8943D3F}" type="presOf" srcId="{5BFAC324-CAA1-4F7D-8FD3-8B31D4CE3343}" destId="{C4E1274D-2CF5-446C-9E5E-7D41A2904512}" srcOrd="0" destOrd="0" presId="urn:microsoft.com/office/officeart/2005/8/layout/hierarchy3"/>
    <dgm:cxn modelId="{99ABE162-3D01-4BEC-A260-3512FE2C810B}" type="presOf" srcId="{4FAD2EB3-F1E6-43C3-A6B8-9635E5AD4BA3}" destId="{C02F7862-1211-401B-AAF9-CF5185EB3B1D}" srcOrd="0" destOrd="0" presId="urn:microsoft.com/office/officeart/2005/8/layout/hierarchy3"/>
    <dgm:cxn modelId="{D3ECE076-DD55-468D-B7CB-A9CF7F55331A}" srcId="{39ED750C-48F7-428A-B175-92E9AB5D2397}" destId="{15EA7D1B-3FE5-488F-AA80-9490A6331227}" srcOrd="0" destOrd="0" parTransId="{B1313203-3FDD-4CD6-A624-FD2CFB4531AA}" sibTransId="{1BD96947-A76A-4DBA-AC49-64E093176B85}"/>
    <dgm:cxn modelId="{DC20837A-AB6B-4C62-AC33-E9677C15E7AB}" type="presOf" srcId="{61E00194-B868-4EC8-A7DF-0602F48E360B}" destId="{24D2029E-CC02-4588-8DEB-539C2F3EA627}" srcOrd="0" destOrd="0" presId="urn:microsoft.com/office/officeart/2005/8/layout/hierarchy3"/>
    <dgm:cxn modelId="{2E36C67E-8776-4706-B6B3-8CE16E52E295}" type="presOf" srcId="{B1313203-3FDD-4CD6-A624-FD2CFB4531AA}" destId="{58641D7B-1960-454F-87C2-1EC5F111A66A}" srcOrd="0" destOrd="0" presId="urn:microsoft.com/office/officeart/2005/8/layout/hierarchy3"/>
    <dgm:cxn modelId="{441A2284-1D4B-44C6-ACCD-979D01187F31}" srcId="{9CE772A7-302B-42ED-B6C7-9F598493715A}" destId="{4AFF9C23-381D-4A1D-8437-01CEE3E3416E}" srcOrd="3" destOrd="0" parTransId="{DAFEFBFB-2927-4533-B418-608ECF61EA0B}" sibTransId="{2F422100-2052-4C2D-B803-C3C65FAE43DD}"/>
    <dgm:cxn modelId="{61EC8486-F842-4467-872B-8AAB218952CA}" type="presOf" srcId="{4AFF9C23-381D-4A1D-8437-01CEE3E3416E}" destId="{BFEAFC96-7B29-47E5-8DED-713AE2D801CB}" srcOrd="0" destOrd="0" presId="urn:microsoft.com/office/officeart/2005/8/layout/hierarchy3"/>
    <dgm:cxn modelId="{F32C9C8C-F2C0-4737-9C16-37979C174FE6}" srcId="{5BFAC324-CAA1-4F7D-8FD3-8B31D4CE3343}" destId="{39ED750C-48F7-428A-B175-92E9AB5D2397}" srcOrd="0" destOrd="0" parTransId="{13A8FE61-F9D2-4EFB-908A-DAE32A8EB322}" sibTransId="{7F30FF68-B983-4772-9BD9-15A80F410D1A}"/>
    <dgm:cxn modelId="{C8F52194-2126-4F69-926E-8A930DD91BE8}" type="presOf" srcId="{9CE772A7-302B-42ED-B6C7-9F598493715A}" destId="{061DF3D3-F052-4058-A358-E31AE96BCB1D}" srcOrd="1" destOrd="0" presId="urn:microsoft.com/office/officeart/2005/8/layout/hierarchy3"/>
    <dgm:cxn modelId="{02210499-5A06-4B59-B4BB-380DD985296B}" type="presOf" srcId="{98968139-BF27-49F6-A8DF-C5E2360B4C62}" destId="{D6FB5C66-8439-4120-A78A-4096CEC23CDA}" srcOrd="0" destOrd="0" presId="urn:microsoft.com/office/officeart/2005/8/layout/hierarchy3"/>
    <dgm:cxn modelId="{AEDFA0A1-2A65-498E-AE51-2892D6494312}" type="presOf" srcId="{39ED750C-48F7-428A-B175-92E9AB5D2397}" destId="{44EF8914-2E1A-4EB7-B099-541FB96860FC}" srcOrd="0" destOrd="0" presId="urn:microsoft.com/office/officeart/2005/8/layout/hierarchy3"/>
    <dgm:cxn modelId="{BDC964AA-2410-49BA-9287-49C55FF4C7B5}" type="presOf" srcId="{DAFEFBFB-2927-4533-B418-608ECF61EA0B}" destId="{BDE10A65-26A7-4673-9293-C659F827930E}" srcOrd="0" destOrd="0" presId="urn:microsoft.com/office/officeart/2005/8/layout/hierarchy3"/>
    <dgm:cxn modelId="{8A5218AC-7DE3-4A8B-9A42-D9D122F818B9}" type="presOf" srcId="{DDA03696-6D36-44A2-AD9A-4A1D09A210C0}" destId="{A88BF80E-7E53-4DD6-B79A-C21FC9CF90D4}" srcOrd="0" destOrd="0" presId="urn:microsoft.com/office/officeart/2005/8/layout/hierarchy3"/>
    <dgm:cxn modelId="{F661B7BA-F26C-4651-BA6E-7EEBABC31C3D}" type="presOf" srcId="{7E74685A-2CF6-4281-8708-14DBB1957C82}" destId="{0C412366-068E-4643-9FE1-6D76FA03B428}" srcOrd="0" destOrd="0" presId="urn:microsoft.com/office/officeart/2005/8/layout/hierarchy3"/>
    <dgm:cxn modelId="{47AA31C9-7E7B-4D54-8827-5FB961B722AB}" type="presOf" srcId="{192029D5-CCEC-43F9-9982-B4A0D8C0B16B}" destId="{E0120EE3-8340-4452-AABA-9D814CBF2010}" srcOrd="0" destOrd="0" presId="urn:microsoft.com/office/officeart/2005/8/layout/hierarchy3"/>
    <dgm:cxn modelId="{6F157BD0-3840-426C-9C68-E141AAB5D983}" srcId="{5BFAC324-CAA1-4F7D-8FD3-8B31D4CE3343}" destId="{9CE772A7-302B-42ED-B6C7-9F598493715A}" srcOrd="1" destOrd="0" parTransId="{27E95494-AF22-410D-B1A1-AE97773C151D}" sibTransId="{E7859607-3B15-4D86-8785-AE9DA2EA20FD}"/>
    <dgm:cxn modelId="{AAD9CADD-06C7-4F09-B550-2B63C0539798}" srcId="{39ED750C-48F7-428A-B175-92E9AB5D2397}" destId="{98968139-BF27-49F6-A8DF-C5E2360B4C62}" srcOrd="2" destOrd="0" parTransId="{DDA03696-6D36-44A2-AD9A-4A1D09A210C0}" sibTransId="{9F06BB70-C611-4DEF-B389-DCFF2007369D}"/>
    <dgm:cxn modelId="{84AC34DF-B3B2-4D49-AD23-39A990375F1B}" srcId="{9CE772A7-302B-42ED-B6C7-9F598493715A}" destId="{760AED3D-47BD-4769-AF38-F56A6661584A}" srcOrd="2" destOrd="0" parTransId="{31A04167-BBA1-4683-AD32-985231D35018}" sibTransId="{5CFF5204-DF0D-456E-BF1E-7577701C2A5B}"/>
    <dgm:cxn modelId="{846010E2-EA3F-400D-A6F1-305BD30A5FD6}" type="presOf" srcId="{E26A1077-C293-497A-92D5-E7B5575DE095}" destId="{D470F38B-30EB-494D-A7DA-4CB17EBE68E8}" srcOrd="0" destOrd="0" presId="urn:microsoft.com/office/officeart/2005/8/layout/hierarchy3"/>
    <dgm:cxn modelId="{F973ECE2-F907-4333-83DB-4A128F94AF2A}" type="presOf" srcId="{78C9503E-AD3C-4931-AE16-C180B1A9A91D}" destId="{7A9EC508-3D3E-4A3D-860D-55C69FF0E00F}" srcOrd="0" destOrd="0" presId="urn:microsoft.com/office/officeart/2005/8/layout/hierarchy3"/>
    <dgm:cxn modelId="{EBB87BD2-9D26-4F21-AD16-248A535DD2E1}" type="presParOf" srcId="{C4E1274D-2CF5-446C-9E5E-7D41A2904512}" destId="{0BA0669C-BE4E-496B-9789-1FFE43812448}" srcOrd="0" destOrd="0" presId="urn:microsoft.com/office/officeart/2005/8/layout/hierarchy3"/>
    <dgm:cxn modelId="{EE5E9758-F123-48EE-B54D-9AC968913D9B}" type="presParOf" srcId="{0BA0669C-BE4E-496B-9789-1FFE43812448}" destId="{DC38BF96-E40D-4737-8F02-C05C5814C4DB}" srcOrd="0" destOrd="0" presId="urn:microsoft.com/office/officeart/2005/8/layout/hierarchy3"/>
    <dgm:cxn modelId="{7CF4B3DA-2940-43F6-AE10-2D8DDE46E510}" type="presParOf" srcId="{DC38BF96-E40D-4737-8F02-C05C5814C4DB}" destId="{44EF8914-2E1A-4EB7-B099-541FB96860FC}" srcOrd="0" destOrd="0" presId="urn:microsoft.com/office/officeart/2005/8/layout/hierarchy3"/>
    <dgm:cxn modelId="{656A366D-482F-4A4A-BE12-916DC98178A4}" type="presParOf" srcId="{DC38BF96-E40D-4737-8F02-C05C5814C4DB}" destId="{5709CDDD-AB47-41BC-9DEA-8E228524E3D3}" srcOrd="1" destOrd="0" presId="urn:microsoft.com/office/officeart/2005/8/layout/hierarchy3"/>
    <dgm:cxn modelId="{F41AE95B-998C-4A39-99D2-1F5D1078E1A3}" type="presParOf" srcId="{0BA0669C-BE4E-496B-9789-1FFE43812448}" destId="{E8696B74-C687-413E-844E-6ABE54F6ED96}" srcOrd="1" destOrd="0" presId="urn:microsoft.com/office/officeart/2005/8/layout/hierarchy3"/>
    <dgm:cxn modelId="{9AD12F4D-3064-4A56-A251-340D53F52C93}" type="presParOf" srcId="{E8696B74-C687-413E-844E-6ABE54F6ED96}" destId="{58641D7B-1960-454F-87C2-1EC5F111A66A}" srcOrd="0" destOrd="0" presId="urn:microsoft.com/office/officeart/2005/8/layout/hierarchy3"/>
    <dgm:cxn modelId="{631F33CA-D8BB-48E0-AD0C-1A14C929814F}" type="presParOf" srcId="{E8696B74-C687-413E-844E-6ABE54F6ED96}" destId="{198BA0FF-0CB1-4C73-A5EB-FFBE6ACC08F7}" srcOrd="1" destOrd="0" presId="urn:microsoft.com/office/officeart/2005/8/layout/hierarchy3"/>
    <dgm:cxn modelId="{7A8DEFF2-EFCE-40BF-92BE-F2E85EDA8A06}" type="presParOf" srcId="{E8696B74-C687-413E-844E-6ABE54F6ED96}" destId="{7A9EC508-3D3E-4A3D-860D-55C69FF0E00F}" srcOrd="2" destOrd="0" presId="urn:microsoft.com/office/officeart/2005/8/layout/hierarchy3"/>
    <dgm:cxn modelId="{165A8965-7C32-42B1-902C-A55BDBEECC56}" type="presParOf" srcId="{E8696B74-C687-413E-844E-6ABE54F6ED96}" destId="{D470F38B-30EB-494D-A7DA-4CB17EBE68E8}" srcOrd="3" destOrd="0" presId="urn:microsoft.com/office/officeart/2005/8/layout/hierarchy3"/>
    <dgm:cxn modelId="{4C66C07C-8C67-4B9F-A7F1-C9CC9D8BF65E}" type="presParOf" srcId="{E8696B74-C687-413E-844E-6ABE54F6ED96}" destId="{A88BF80E-7E53-4DD6-B79A-C21FC9CF90D4}" srcOrd="4" destOrd="0" presId="urn:microsoft.com/office/officeart/2005/8/layout/hierarchy3"/>
    <dgm:cxn modelId="{DE3E5330-256C-401A-80EE-828682E86D31}" type="presParOf" srcId="{E8696B74-C687-413E-844E-6ABE54F6ED96}" destId="{D6FB5C66-8439-4120-A78A-4096CEC23CDA}" srcOrd="5" destOrd="0" presId="urn:microsoft.com/office/officeart/2005/8/layout/hierarchy3"/>
    <dgm:cxn modelId="{53BA2E79-2AC7-4C77-A381-9D506139F7B9}" type="presParOf" srcId="{C4E1274D-2CF5-446C-9E5E-7D41A2904512}" destId="{BC61274A-7B73-48E8-AF60-4EC5ADEB234C}" srcOrd="1" destOrd="0" presId="urn:microsoft.com/office/officeart/2005/8/layout/hierarchy3"/>
    <dgm:cxn modelId="{0A0F1583-A0BF-46A5-BF2C-A4DBA2B4332D}" type="presParOf" srcId="{BC61274A-7B73-48E8-AF60-4EC5ADEB234C}" destId="{F17095A3-09AA-4EDA-9E7B-B13A7396187F}" srcOrd="0" destOrd="0" presId="urn:microsoft.com/office/officeart/2005/8/layout/hierarchy3"/>
    <dgm:cxn modelId="{874BD148-726E-471B-9750-B88E068EA609}" type="presParOf" srcId="{F17095A3-09AA-4EDA-9E7B-B13A7396187F}" destId="{7DE001C2-D0CB-458B-A4F8-12068D1AEFF4}" srcOrd="0" destOrd="0" presId="urn:microsoft.com/office/officeart/2005/8/layout/hierarchy3"/>
    <dgm:cxn modelId="{86DC4A8C-A171-4984-BAB0-03A3395FF76B}" type="presParOf" srcId="{F17095A3-09AA-4EDA-9E7B-B13A7396187F}" destId="{061DF3D3-F052-4058-A358-E31AE96BCB1D}" srcOrd="1" destOrd="0" presId="urn:microsoft.com/office/officeart/2005/8/layout/hierarchy3"/>
    <dgm:cxn modelId="{7B9C83B0-7BEE-412E-909B-713D3C3CF8E6}" type="presParOf" srcId="{BC61274A-7B73-48E8-AF60-4EC5ADEB234C}" destId="{E78FB214-3A3F-447A-9518-CC391A91C1E0}" srcOrd="1" destOrd="0" presId="urn:microsoft.com/office/officeart/2005/8/layout/hierarchy3"/>
    <dgm:cxn modelId="{94D4B6B4-2396-4529-BFB5-5E94A16BD4AF}" type="presParOf" srcId="{E78FB214-3A3F-447A-9518-CC391A91C1E0}" destId="{0C412366-068E-4643-9FE1-6D76FA03B428}" srcOrd="0" destOrd="0" presId="urn:microsoft.com/office/officeart/2005/8/layout/hierarchy3"/>
    <dgm:cxn modelId="{6D76E667-AA52-437C-82BE-FCA5D2CC8297}" type="presParOf" srcId="{E78FB214-3A3F-447A-9518-CC391A91C1E0}" destId="{C02F7862-1211-401B-AAF9-CF5185EB3B1D}" srcOrd="1" destOrd="0" presId="urn:microsoft.com/office/officeart/2005/8/layout/hierarchy3"/>
    <dgm:cxn modelId="{CD1FA2B6-78FA-41B7-872B-4F3EA630A736}" type="presParOf" srcId="{E78FB214-3A3F-447A-9518-CC391A91C1E0}" destId="{24D2029E-CC02-4588-8DEB-539C2F3EA627}" srcOrd="2" destOrd="0" presId="urn:microsoft.com/office/officeart/2005/8/layout/hierarchy3"/>
    <dgm:cxn modelId="{28D9044E-25E2-42CB-BDF8-70FFC8C9F3D2}" type="presParOf" srcId="{E78FB214-3A3F-447A-9518-CC391A91C1E0}" destId="{E0120EE3-8340-4452-AABA-9D814CBF2010}" srcOrd="3" destOrd="0" presId="urn:microsoft.com/office/officeart/2005/8/layout/hierarchy3"/>
    <dgm:cxn modelId="{056FAF68-D1F0-459A-898B-DC90799FE6D3}" type="presParOf" srcId="{E78FB214-3A3F-447A-9518-CC391A91C1E0}" destId="{4AFBD14C-BE54-4C17-B45C-3C6118CC628C}" srcOrd="4" destOrd="0" presId="urn:microsoft.com/office/officeart/2005/8/layout/hierarchy3"/>
    <dgm:cxn modelId="{85BB3600-398E-466D-9352-C18AEF613C8E}" type="presParOf" srcId="{E78FB214-3A3F-447A-9518-CC391A91C1E0}" destId="{9DBD5614-A891-4C37-95F7-D1343876E6C9}" srcOrd="5" destOrd="0" presId="urn:microsoft.com/office/officeart/2005/8/layout/hierarchy3"/>
    <dgm:cxn modelId="{843B3392-A38B-4651-B21D-F5C28607AF7A}" type="presParOf" srcId="{E78FB214-3A3F-447A-9518-CC391A91C1E0}" destId="{BDE10A65-26A7-4673-9293-C659F827930E}" srcOrd="6" destOrd="0" presId="urn:microsoft.com/office/officeart/2005/8/layout/hierarchy3"/>
    <dgm:cxn modelId="{7463EE31-6EEE-45B5-BFCE-4D1E678EE55F}" type="presParOf" srcId="{E78FB214-3A3F-447A-9518-CC391A91C1E0}" destId="{BFEAFC96-7B29-47E5-8DED-713AE2D801C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EB952B-8AC0-4793-A044-3EF6E7E7D2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2D93B0-2FE8-4058-9FBB-0B79203CCE6E}">
      <dgm:prSet phldrT="[Текст]" custT="1"/>
      <dgm:spPr/>
      <dgm:t>
        <a:bodyPr/>
        <a:lstStyle/>
        <a:p>
          <a:pPr algn="l"/>
          <a:endParaRPr lang="ru-RU" sz="1600" b="1" dirty="0">
            <a:solidFill>
              <a:schemeClr val="tx1"/>
            </a:solidFill>
          </a:endParaRPr>
        </a:p>
        <a:p>
          <a:pPr algn="l"/>
          <a:endParaRPr lang="ru-RU" sz="1600" b="1" dirty="0">
            <a:solidFill>
              <a:schemeClr val="tx1"/>
            </a:solidFill>
          </a:endParaRPr>
        </a:p>
        <a:p>
          <a:pPr algn="l"/>
          <a:r>
            <a:rPr lang="ru-RU" sz="1600" b="1" dirty="0">
              <a:solidFill>
                <a:schemeClr val="tx1"/>
              </a:solidFill>
            </a:rPr>
            <a:t>Интернет меняет все! </a:t>
          </a:r>
        </a:p>
        <a:p>
          <a:pPr algn="l"/>
          <a:r>
            <a:rPr lang="ru-RU" sz="1600" b="1" dirty="0">
              <a:solidFill>
                <a:schemeClr val="tx1"/>
              </a:solidFill>
              <a:latin typeface="Arial"/>
              <a:cs typeface="Arial"/>
            </a:rPr>
            <a:t>►</a:t>
          </a:r>
          <a:r>
            <a:rPr lang="ru-RU" sz="1600" b="1" dirty="0">
              <a:solidFill>
                <a:schemeClr val="tx1"/>
              </a:solidFill>
            </a:rPr>
            <a:t>Это не просто новый канал коммуникации </a:t>
          </a:r>
        </a:p>
        <a:p>
          <a:pPr algn="l"/>
          <a:r>
            <a:rPr lang="ru-RU" sz="1600" b="1" dirty="0">
              <a:solidFill>
                <a:schemeClr val="tx1"/>
              </a:solidFill>
              <a:latin typeface="Arial"/>
              <a:cs typeface="Arial"/>
            </a:rPr>
            <a:t>► </a:t>
          </a:r>
          <a:r>
            <a:rPr lang="ru-RU" sz="1600" b="1" dirty="0">
              <a:solidFill>
                <a:schemeClr val="tx1"/>
              </a:solidFill>
            </a:rPr>
            <a:t>Это – новый способ работы в области исследований,  продуктовых инноваций, дистрибуции, ценообразования</a:t>
          </a:r>
        </a:p>
        <a:p>
          <a:pPr algn="l"/>
          <a:endParaRPr lang="ru-RU" sz="2000" b="1" dirty="0">
            <a:solidFill>
              <a:schemeClr val="tx1"/>
            </a:solidFill>
          </a:endParaRPr>
        </a:p>
        <a:p>
          <a:pPr algn="l"/>
          <a:endParaRPr lang="ru-RU" sz="2000" b="1" dirty="0">
            <a:solidFill>
              <a:schemeClr val="tx1"/>
            </a:solidFill>
          </a:endParaRPr>
        </a:p>
      </dgm:t>
    </dgm:pt>
    <dgm:pt modelId="{9AABEB06-4914-47F4-B7F5-354D88E20509}" type="parTrans" cxnId="{584184F5-BE30-4393-80EA-859317AB8698}">
      <dgm:prSet/>
      <dgm:spPr/>
      <dgm:t>
        <a:bodyPr/>
        <a:lstStyle/>
        <a:p>
          <a:endParaRPr lang="ru-RU"/>
        </a:p>
      </dgm:t>
    </dgm:pt>
    <dgm:pt modelId="{59CD2C36-C7DE-4ADA-B94C-50B8B5D1F5A6}" type="sibTrans" cxnId="{584184F5-BE30-4393-80EA-859317AB8698}">
      <dgm:prSet/>
      <dgm:spPr/>
      <dgm:t>
        <a:bodyPr/>
        <a:lstStyle/>
        <a:p>
          <a:endParaRPr lang="ru-RU"/>
        </a:p>
      </dgm:t>
    </dgm:pt>
    <dgm:pt modelId="{A3BF9DA9-8EF9-417B-9FD8-1C8674424CEF}" type="pres">
      <dgm:prSet presAssocID="{06EB952B-8AC0-4793-A044-3EF6E7E7D2CB}" presName="linear" presStyleCnt="0">
        <dgm:presLayoutVars>
          <dgm:animLvl val="lvl"/>
          <dgm:resizeHandles val="exact"/>
        </dgm:presLayoutVars>
      </dgm:prSet>
      <dgm:spPr/>
    </dgm:pt>
    <dgm:pt modelId="{C69771FE-BC4E-46DB-AF5A-265D2E360230}" type="pres">
      <dgm:prSet presAssocID="{942D93B0-2FE8-4058-9FBB-0B79203CCE6E}" presName="parentText" presStyleLbl="node1" presStyleIdx="0" presStyleCnt="1" custScaleX="52779" custScaleY="57875" custLinFactNeighborX="-4513" custLinFactNeighborY="67720">
        <dgm:presLayoutVars>
          <dgm:chMax val="0"/>
          <dgm:bulletEnabled val="1"/>
        </dgm:presLayoutVars>
      </dgm:prSet>
      <dgm:spPr/>
    </dgm:pt>
  </dgm:ptLst>
  <dgm:cxnLst>
    <dgm:cxn modelId="{633CCBAF-88D9-4376-9497-4E5F662F7E06}" type="presOf" srcId="{06EB952B-8AC0-4793-A044-3EF6E7E7D2CB}" destId="{A3BF9DA9-8EF9-417B-9FD8-1C8674424CEF}" srcOrd="0" destOrd="0" presId="urn:microsoft.com/office/officeart/2005/8/layout/vList2"/>
    <dgm:cxn modelId="{76B823C5-2ED7-46F3-A296-0318A89BC4CF}" type="presOf" srcId="{942D93B0-2FE8-4058-9FBB-0B79203CCE6E}" destId="{C69771FE-BC4E-46DB-AF5A-265D2E360230}" srcOrd="0" destOrd="0" presId="urn:microsoft.com/office/officeart/2005/8/layout/vList2"/>
    <dgm:cxn modelId="{584184F5-BE30-4393-80EA-859317AB8698}" srcId="{06EB952B-8AC0-4793-A044-3EF6E7E7D2CB}" destId="{942D93B0-2FE8-4058-9FBB-0B79203CCE6E}" srcOrd="0" destOrd="0" parTransId="{9AABEB06-4914-47F4-B7F5-354D88E20509}" sibTransId="{59CD2C36-C7DE-4ADA-B94C-50B8B5D1F5A6}"/>
    <dgm:cxn modelId="{04F786D0-0DF3-4663-A765-0AF1F22DD825}" type="presParOf" srcId="{A3BF9DA9-8EF9-417B-9FD8-1C8674424CEF}" destId="{C69771FE-BC4E-46DB-AF5A-265D2E360230}" srcOrd="0" destOrd="0" presId="urn:microsoft.com/office/officeart/2005/8/layout/vList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CBF821-51B5-4F4E-818C-4CC6001ECFB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B9B4A1EE-BBC3-4446-9C8F-533596735227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Анализ ситуации</a:t>
          </a:r>
        </a:p>
      </dgm:t>
    </dgm:pt>
    <dgm:pt modelId="{9E8DDD4D-77C1-4FE2-A680-2168CBB85011}" type="parTrans" cxnId="{EDCD4B06-BC93-4BCC-806D-911F88B7BAF1}">
      <dgm:prSet/>
      <dgm:spPr/>
      <dgm:t>
        <a:bodyPr/>
        <a:lstStyle/>
        <a:p>
          <a:endParaRPr lang="ru-RU"/>
        </a:p>
      </dgm:t>
    </dgm:pt>
    <dgm:pt modelId="{6A434A77-8EAC-44C8-9EB0-C4B4043F6100}" type="sibTrans" cxnId="{EDCD4B06-BC93-4BCC-806D-911F88B7BAF1}">
      <dgm:prSet/>
      <dgm:spPr/>
      <dgm:t>
        <a:bodyPr/>
        <a:lstStyle/>
        <a:p>
          <a:endParaRPr lang="ru-RU"/>
        </a:p>
      </dgm:t>
    </dgm:pt>
    <dgm:pt modelId="{F08E9B47-C103-4F91-A3AF-F37D88F73A4E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chemeClr val="tx1"/>
              </a:solidFill>
            </a:rPr>
            <a:t>Анализ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chemeClr val="tx1"/>
              </a:solidFill>
            </a:rPr>
            <a:t>Конкурентов</a:t>
          </a:r>
        </a:p>
      </dgm:t>
    </dgm:pt>
    <dgm:pt modelId="{53D9B73E-16B2-4523-B555-A460A8E2606D}" type="parTrans" cxnId="{3CE9BC55-6C1E-4BB0-9348-C21A1FA35311}">
      <dgm:prSet/>
      <dgm:spPr/>
      <dgm:t>
        <a:bodyPr/>
        <a:lstStyle/>
        <a:p>
          <a:endParaRPr lang="ru-RU"/>
        </a:p>
      </dgm:t>
    </dgm:pt>
    <dgm:pt modelId="{3B8AEC8D-F058-4C45-9F29-C2791E7C3F49}" type="sibTrans" cxnId="{3CE9BC55-6C1E-4BB0-9348-C21A1FA35311}">
      <dgm:prSet/>
      <dgm:spPr/>
      <dgm:t>
        <a:bodyPr/>
        <a:lstStyle/>
        <a:p>
          <a:endParaRPr lang="ru-RU"/>
        </a:p>
      </dgm:t>
    </dgm:pt>
    <dgm:pt modelId="{38C2A8FB-05B3-4218-A506-760C9B846495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Анализ Рынка</a:t>
          </a:r>
        </a:p>
      </dgm:t>
    </dgm:pt>
    <dgm:pt modelId="{D128E174-A36D-48F1-8552-ECD7449F0C7B}" type="parTrans" cxnId="{9DD60EA0-58CA-4AFD-AFD8-48A138D3C77E}">
      <dgm:prSet/>
      <dgm:spPr/>
      <dgm:t>
        <a:bodyPr/>
        <a:lstStyle/>
        <a:p>
          <a:endParaRPr lang="ru-RU"/>
        </a:p>
      </dgm:t>
    </dgm:pt>
    <dgm:pt modelId="{9C3614F7-E4B2-402B-80C2-740FE06D8501}" type="sibTrans" cxnId="{9DD60EA0-58CA-4AFD-AFD8-48A138D3C77E}">
      <dgm:prSet/>
      <dgm:spPr/>
      <dgm:t>
        <a:bodyPr/>
        <a:lstStyle/>
        <a:p>
          <a:endParaRPr lang="ru-RU"/>
        </a:p>
      </dgm:t>
    </dgm:pt>
    <dgm:pt modelId="{1BF4230C-5630-46F8-8FA5-82325F14CFF2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>
              <a:solidFill>
                <a:schemeClr val="tx1"/>
              </a:solidFill>
            </a:rPr>
            <a:t>Анализ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>
              <a:solidFill>
                <a:schemeClr val="tx1"/>
              </a:solidFill>
            </a:rPr>
            <a:t>Компании</a:t>
          </a:r>
        </a:p>
      </dgm:t>
    </dgm:pt>
    <dgm:pt modelId="{DFE139A9-69B7-4A0F-BA2E-7D73B86EF426}" type="parTrans" cxnId="{0BD0AB43-C328-4CC2-9124-EF364F6D6276}">
      <dgm:prSet/>
      <dgm:spPr/>
      <dgm:t>
        <a:bodyPr/>
        <a:lstStyle/>
        <a:p>
          <a:endParaRPr lang="ru-RU"/>
        </a:p>
      </dgm:t>
    </dgm:pt>
    <dgm:pt modelId="{34CF291F-9456-461B-BC78-FA280979740A}" type="sibTrans" cxnId="{0BD0AB43-C328-4CC2-9124-EF364F6D6276}">
      <dgm:prSet/>
      <dgm:spPr/>
      <dgm:t>
        <a:bodyPr/>
        <a:lstStyle/>
        <a:p>
          <a:endParaRPr lang="ru-RU"/>
        </a:p>
      </dgm:t>
    </dgm:pt>
    <dgm:pt modelId="{6630C454-C713-41A0-AA92-1E92BC73A1DE}">
      <dgm:prSet custT="1"/>
      <dgm:spPr/>
      <dgm:t>
        <a:bodyPr/>
        <a:lstStyle/>
        <a:p>
          <a:r>
            <a:rPr lang="ru-RU" sz="2000" i="1" dirty="0"/>
            <a:t>2.1. Общий размер, рост, тенденции</a:t>
          </a:r>
          <a:endParaRPr lang="ru-RU" sz="2000" dirty="0"/>
        </a:p>
      </dgm:t>
    </dgm:pt>
    <dgm:pt modelId="{A1DCC595-7AAE-4471-96B2-668252833EB2}" type="parTrans" cxnId="{D595C776-F6B0-42AA-A314-A9A34E21E1A5}">
      <dgm:prSet/>
      <dgm:spPr/>
      <dgm:t>
        <a:bodyPr/>
        <a:lstStyle/>
        <a:p>
          <a:endParaRPr lang="ru-RU"/>
        </a:p>
      </dgm:t>
    </dgm:pt>
    <dgm:pt modelId="{BF72022D-EADA-4020-BDC3-7EEE7F8FA86F}" type="sibTrans" cxnId="{D595C776-F6B0-42AA-A314-A9A34E21E1A5}">
      <dgm:prSet/>
      <dgm:spPr/>
      <dgm:t>
        <a:bodyPr/>
        <a:lstStyle/>
        <a:p>
          <a:endParaRPr lang="ru-RU"/>
        </a:p>
      </dgm:t>
    </dgm:pt>
    <dgm:pt modelId="{A07611AD-DEE9-4C7E-BA78-D4777F255BCA}">
      <dgm:prSet custT="1"/>
      <dgm:spPr/>
      <dgm:t>
        <a:bodyPr/>
        <a:lstStyle/>
        <a:p>
          <a:r>
            <a:rPr lang="ru-RU" sz="2000" i="1" dirty="0"/>
            <a:t>2.2. Потребительские Сегменты</a:t>
          </a:r>
          <a:endParaRPr lang="ru-RU" sz="2000" dirty="0"/>
        </a:p>
      </dgm:t>
    </dgm:pt>
    <dgm:pt modelId="{25432E7F-182D-449D-9E68-3DB21D424D60}" type="parTrans" cxnId="{6CE843CE-14B5-4BB1-8FF5-DC671E11AB3C}">
      <dgm:prSet/>
      <dgm:spPr/>
      <dgm:t>
        <a:bodyPr/>
        <a:lstStyle/>
        <a:p>
          <a:endParaRPr lang="ru-RU"/>
        </a:p>
      </dgm:t>
    </dgm:pt>
    <dgm:pt modelId="{BC7DDC40-3454-45CC-8B77-B1B72A13AE3C}" type="sibTrans" cxnId="{6CE843CE-14B5-4BB1-8FF5-DC671E11AB3C}">
      <dgm:prSet/>
      <dgm:spPr/>
      <dgm:t>
        <a:bodyPr/>
        <a:lstStyle/>
        <a:p>
          <a:endParaRPr lang="ru-RU"/>
        </a:p>
      </dgm:t>
    </dgm:pt>
    <dgm:pt modelId="{7BA6C034-4A77-430E-B434-74B1F1D60844}">
      <dgm:prSet custT="1"/>
      <dgm:spPr/>
      <dgm:t>
        <a:bodyPr/>
        <a:lstStyle/>
        <a:p>
          <a:r>
            <a:rPr lang="en-US" sz="2000" i="1" dirty="0"/>
            <a:t>3</a:t>
          </a:r>
          <a:r>
            <a:rPr lang="ru-RU" sz="2000" i="1" dirty="0"/>
            <a:t>.</a:t>
          </a:r>
          <a:r>
            <a:rPr lang="en-US" sz="2000" i="1" dirty="0"/>
            <a:t>1. </a:t>
          </a:r>
          <a:r>
            <a:rPr lang="ru-RU" sz="2000" i="1" dirty="0"/>
            <a:t>Основные конкуренты, доли рынка</a:t>
          </a:r>
          <a:endParaRPr lang="ru-RU" sz="2000" dirty="0"/>
        </a:p>
      </dgm:t>
    </dgm:pt>
    <dgm:pt modelId="{48EC2A38-7016-4741-8507-0B0E9F45D987}" type="parTrans" cxnId="{BD578D13-0162-4C57-8F39-965485BF4BDE}">
      <dgm:prSet/>
      <dgm:spPr/>
      <dgm:t>
        <a:bodyPr/>
        <a:lstStyle/>
        <a:p>
          <a:endParaRPr lang="ru-RU"/>
        </a:p>
      </dgm:t>
    </dgm:pt>
    <dgm:pt modelId="{E508DE2D-7639-45DC-A745-23A7FE86FF09}" type="sibTrans" cxnId="{BD578D13-0162-4C57-8F39-965485BF4BDE}">
      <dgm:prSet/>
      <dgm:spPr/>
      <dgm:t>
        <a:bodyPr/>
        <a:lstStyle/>
        <a:p>
          <a:endParaRPr lang="ru-RU"/>
        </a:p>
      </dgm:t>
    </dgm:pt>
    <dgm:pt modelId="{7A539A6F-D6C3-4DF5-ADBF-2284122C8318}">
      <dgm:prSet custT="1"/>
      <dgm:spPr/>
      <dgm:t>
        <a:bodyPr/>
        <a:lstStyle/>
        <a:p>
          <a:r>
            <a:rPr lang="ru-RU" sz="2000" i="1" dirty="0"/>
            <a:t>3.3. Прибыльность</a:t>
          </a:r>
          <a:endParaRPr lang="ru-RU" sz="2000" dirty="0"/>
        </a:p>
      </dgm:t>
    </dgm:pt>
    <dgm:pt modelId="{6FAD427A-A075-408A-9DE3-0FC1D2AB4CA3}" type="parTrans" cxnId="{20AD4D17-60D1-4EC3-9588-76B243FE5208}">
      <dgm:prSet/>
      <dgm:spPr/>
      <dgm:t>
        <a:bodyPr/>
        <a:lstStyle/>
        <a:p>
          <a:endParaRPr lang="ru-RU"/>
        </a:p>
      </dgm:t>
    </dgm:pt>
    <dgm:pt modelId="{730273DF-1810-4F35-BFED-E4BFE56290F9}" type="sibTrans" cxnId="{20AD4D17-60D1-4EC3-9588-76B243FE5208}">
      <dgm:prSet/>
      <dgm:spPr/>
      <dgm:t>
        <a:bodyPr/>
        <a:lstStyle/>
        <a:p>
          <a:endParaRPr lang="ru-RU"/>
        </a:p>
      </dgm:t>
    </dgm:pt>
    <dgm:pt modelId="{BF834842-C28B-448B-A2AB-E9EE99345D34}">
      <dgm:prSet custT="1"/>
      <dgm:spPr/>
      <dgm:t>
        <a:bodyPr/>
        <a:lstStyle/>
        <a:p>
          <a:r>
            <a:rPr lang="ru-RU" sz="2000" i="1" dirty="0"/>
            <a:t>3.4.Силы и слабости</a:t>
          </a:r>
          <a:endParaRPr lang="ru-RU" sz="2000" dirty="0"/>
        </a:p>
      </dgm:t>
    </dgm:pt>
    <dgm:pt modelId="{53ECAC0E-9917-4176-97F4-AB900F17ECFF}" type="parTrans" cxnId="{B173C5BE-8E1E-4C60-B89A-8A33F68F547A}">
      <dgm:prSet/>
      <dgm:spPr/>
      <dgm:t>
        <a:bodyPr/>
        <a:lstStyle/>
        <a:p>
          <a:endParaRPr lang="ru-RU"/>
        </a:p>
      </dgm:t>
    </dgm:pt>
    <dgm:pt modelId="{BB8C3DA8-C322-448A-9196-9548C36E001F}" type="sibTrans" cxnId="{B173C5BE-8E1E-4C60-B89A-8A33F68F547A}">
      <dgm:prSet/>
      <dgm:spPr/>
      <dgm:t>
        <a:bodyPr/>
        <a:lstStyle/>
        <a:p>
          <a:endParaRPr lang="ru-RU"/>
        </a:p>
      </dgm:t>
    </dgm:pt>
    <dgm:pt modelId="{B41357E7-348C-4280-A744-BEA7865E749B}">
      <dgm:prSet/>
      <dgm:spPr/>
      <dgm:t>
        <a:bodyPr/>
        <a:lstStyle/>
        <a:p>
          <a:r>
            <a:rPr lang="ru-RU" dirty="0"/>
            <a:t>4.1.  Показатели и цели</a:t>
          </a:r>
        </a:p>
      </dgm:t>
    </dgm:pt>
    <dgm:pt modelId="{6D82D25F-50BB-464A-9BB7-99C884C5EB1F}" type="parTrans" cxnId="{00DBB2A3-9DCF-40B1-8484-366E28C8BB39}">
      <dgm:prSet/>
      <dgm:spPr/>
      <dgm:t>
        <a:bodyPr/>
        <a:lstStyle/>
        <a:p>
          <a:endParaRPr lang="ru-RU"/>
        </a:p>
      </dgm:t>
    </dgm:pt>
    <dgm:pt modelId="{0715E830-5C11-44E7-B60A-C52FBBB79E44}" type="sibTrans" cxnId="{00DBB2A3-9DCF-40B1-8484-366E28C8BB39}">
      <dgm:prSet/>
      <dgm:spPr/>
      <dgm:t>
        <a:bodyPr/>
        <a:lstStyle/>
        <a:p>
          <a:endParaRPr lang="ru-RU"/>
        </a:p>
      </dgm:t>
    </dgm:pt>
    <dgm:pt modelId="{54C22AE0-2E00-4670-BD29-E16F8F68F772}">
      <dgm:prSet/>
      <dgm:spPr/>
      <dgm:t>
        <a:bodyPr/>
        <a:lstStyle/>
        <a:p>
          <a:r>
            <a:rPr lang="ru-RU" dirty="0"/>
            <a:t>4.2. Маркети</a:t>
          </a:r>
          <a:r>
            <a:rPr lang="ru-RU" b="1" dirty="0">
              <a:solidFill>
                <a:srgbClr val="0070C0"/>
              </a:solidFill>
              <a:latin typeface="+mn-lt"/>
              <a:ea typeface="+mn-ea"/>
              <a:cs typeface="+mn-cs"/>
            </a:rPr>
            <a:t>нг – </a:t>
          </a:r>
          <a:r>
            <a:rPr lang="ru-RU" dirty="0" err="1"/>
            <a:t>микс</a:t>
          </a:r>
          <a:endParaRPr lang="ru-RU" dirty="0"/>
        </a:p>
      </dgm:t>
    </dgm:pt>
    <dgm:pt modelId="{821D3A93-2B0B-41D8-B6ED-8FD77670BFDF}" type="parTrans" cxnId="{44AD0BDB-1579-4ABA-AF87-0A475AA47BB1}">
      <dgm:prSet/>
      <dgm:spPr/>
      <dgm:t>
        <a:bodyPr/>
        <a:lstStyle/>
        <a:p>
          <a:endParaRPr lang="ru-RU"/>
        </a:p>
      </dgm:t>
    </dgm:pt>
    <dgm:pt modelId="{E773D208-7A35-4369-8EFF-49F8F3DD2C6E}" type="sibTrans" cxnId="{44AD0BDB-1579-4ABA-AF87-0A475AA47BB1}">
      <dgm:prSet/>
      <dgm:spPr/>
      <dgm:t>
        <a:bodyPr/>
        <a:lstStyle/>
        <a:p>
          <a:endParaRPr lang="ru-RU"/>
        </a:p>
      </dgm:t>
    </dgm:pt>
    <dgm:pt modelId="{E4859CE1-707A-4EB4-90DF-DF4DF7E00277}">
      <dgm:prSet custT="1"/>
      <dgm:spPr/>
      <dgm:t>
        <a:bodyPr/>
        <a:lstStyle/>
        <a:p>
          <a:r>
            <a:rPr lang="en-US" sz="2000" dirty="0"/>
            <a:t>1</a:t>
          </a:r>
          <a:r>
            <a:rPr lang="ru-RU" sz="2000" dirty="0"/>
            <a:t>. </a:t>
          </a:r>
          <a:r>
            <a:rPr lang="en-US" sz="2000" dirty="0"/>
            <a:t>PEST</a:t>
          </a:r>
          <a:r>
            <a:rPr lang="ru-RU" sz="2000" dirty="0"/>
            <a:t>-анализ   </a:t>
          </a:r>
        </a:p>
      </dgm:t>
    </dgm:pt>
    <dgm:pt modelId="{92A88C81-329C-4D0F-ADAF-4AA0351BEB9B}" type="parTrans" cxnId="{C13056C2-8409-4A2D-93A3-AAE145AD2998}">
      <dgm:prSet/>
      <dgm:spPr/>
      <dgm:t>
        <a:bodyPr/>
        <a:lstStyle/>
        <a:p>
          <a:endParaRPr lang="ru-RU"/>
        </a:p>
      </dgm:t>
    </dgm:pt>
    <dgm:pt modelId="{413B9410-0FC6-4B6B-8A87-D68C829DF253}" type="sibTrans" cxnId="{C13056C2-8409-4A2D-93A3-AAE145AD2998}">
      <dgm:prSet/>
      <dgm:spPr/>
      <dgm:t>
        <a:bodyPr/>
        <a:lstStyle/>
        <a:p>
          <a:endParaRPr lang="ru-RU"/>
        </a:p>
      </dgm:t>
    </dgm:pt>
    <dgm:pt modelId="{76DA7A1F-708F-4D69-A0CB-568D0D95FA4D}">
      <dgm:prSet custT="1"/>
      <dgm:spPr/>
      <dgm:t>
        <a:bodyPr/>
        <a:lstStyle/>
        <a:p>
          <a:r>
            <a:rPr lang="ru-RU" sz="2000" dirty="0"/>
            <a:t>3.2. </a:t>
          </a:r>
          <a:r>
            <a:rPr lang="ru-RU" sz="2000" i="1" dirty="0"/>
            <a:t>Позиционирование</a:t>
          </a:r>
        </a:p>
      </dgm:t>
    </dgm:pt>
    <dgm:pt modelId="{0F5C0552-ABC2-4966-AF40-34623746594D}" type="parTrans" cxnId="{A54E0C07-1A33-4CED-9249-2F84A09C4BB7}">
      <dgm:prSet/>
      <dgm:spPr/>
    </dgm:pt>
    <dgm:pt modelId="{C7BD8807-69CF-45D8-B703-B5989E8A069C}" type="sibTrans" cxnId="{A54E0C07-1A33-4CED-9249-2F84A09C4BB7}">
      <dgm:prSet/>
      <dgm:spPr/>
    </dgm:pt>
    <dgm:pt modelId="{8124A3BE-C702-418E-A96A-F1583E919C34}">
      <dgm:prSet/>
      <dgm:spPr/>
      <dgm:t>
        <a:bodyPr/>
        <a:lstStyle/>
        <a:p>
          <a:r>
            <a:rPr lang="ru-RU" dirty="0"/>
            <a:t>4.3. </a:t>
          </a:r>
          <a:r>
            <a:rPr lang="en-US" dirty="0"/>
            <a:t>SWOT </a:t>
          </a:r>
          <a:r>
            <a:rPr lang="ru-RU" dirty="0"/>
            <a:t>и портфельный анализ</a:t>
          </a:r>
        </a:p>
      </dgm:t>
    </dgm:pt>
    <dgm:pt modelId="{756D51DB-EBEE-4FA0-A2C6-80D7C4A8D985}" type="parTrans" cxnId="{C2387BAE-895B-41DF-9198-6C985F80C124}">
      <dgm:prSet/>
      <dgm:spPr/>
    </dgm:pt>
    <dgm:pt modelId="{D0289451-6664-4F5C-9C4F-94A8328EDDFF}" type="sibTrans" cxnId="{C2387BAE-895B-41DF-9198-6C985F80C124}">
      <dgm:prSet/>
      <dgm:spPr/>
    </dgm:pt>
    <dgm:pt modelId="{B207C3C8-8245-487D-89B1-CEB17CF8EEDA}" type="pres">
      <dgm:prSet presAssocID="{1DCBF821-51B5-4F4E-818C-4CC6001ECFB9}" presName="diagram" presStyleCnt="0">
        <dgm:presLayoutVars>
          <dgm:dir/>
          <dgm:animLvl val="lvl"/>
          <dgm:resizeHandles val="exact"/>
        </dgm:presLayoutVars>
      </dgm:prSet>
      <dgm:spPr/>
    </dgm:pt>
    <dgm:pt modelId="{30931D33-F9F6-49C8-8310-2F6942D9821E}" type="pres">
      <dgm:prSet presAssocID="{B9B4A1EE-BBC3-4446-9C8F-533596735227}" presName="compNode" presStyleCnt="0"/>
      <dgm:spPr/>
    </dgm:pt>
    <dgm:pt modelId="{9DDE46B2-F2E6-486C-8AE5-BECA8906B6D8}" type="pres">
      <dgm:prSet presAssocID="{B9B4A1EE-BBC3-4446-9C8F-533596735227}" presName="childRect" presStyleLbl="bgAcc1" presStyleIdx="0" presStyleCnt="4" custScaleX="148606" custScaleY="125430" custLinFactNeighborX="-64084" custLinFactNeighborY="352">
        <dgm:presLayoutVars>
          <dgm:bulletEnabled val="1"/>
        </dgm:presLayoutVars>
      </dgm:prSet>
      <dgm:spPr/>
    </dgm:pt>
    <dgm:pt modelId="{30A11FAD-7A0B-498A-AAF8-4C88741F27CE}" type="pres">
      <dgm:prSet presAssocID="{B9B4A1EE-BBC3-4446-9C8F-53359673522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5A5844D-CA2A-4DAC-9426-4ADC9FAE5B3F}" type="pres">
      <dgm:prSet presAssocID="{B9B4A1EE-BBC3-4446-9C8F-533596735227}" presName="parentRect" presStyleLbl="alignNode1" presStyleIdx="0" presStyleCnt="4" custLinFactNeighborX="-43433" custLinFactNeighborY="44255"/>
      <dgm:spPr/>
    </dgm:pt>
    <dgm:pt modelId="{852F34C2-2C8B-4D7D-B844-FC85BD44DC53}" type="pres">
      <dgm:prSet presAssocID="{B9B4A1EE-BBC3-4446-9C8F-533596735227}" presName="adorn" presStyleLbl="fgAccFollowNode1" presStyleIdx="0" presStyleCnt="4" custLinFactX="-200000" custLinFactNeighborX="-261824" custLinFactNeighborY="143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F31E281-F7BB-4752-926F-14EC8195A805}" type="pres">
      <dgm:prSet presAssocID="{6A434A77-8EAC-44C8-9EB0-C4B4043F6100}" presName="sibTrans" presStyleLbl="sibTrans2D1" presStyleIdx="0" presStyleCnt="0"/>
      <dgm:spPr/>
    </dgm:pt>
    <dgm:pt modelId="{692E60C0-1BF0-4D6D-BCE9-1FF122EB312E}" type="pres">
      <dgm:prSet presAssocID="{1BF4230C-5630-46F8-8FA5-82325F14CFF2}" presName="compNode" presStyleCnt="0"/>
      <dgm:spPr/>
    </dgm:pt>
    <dgm:pt modelId="{EA6048AC-B5A3-44D5-B073-823487E25870}" type="pres">
      <dgm:prSet presAssocID="{1BF4230C-5630-46F8-8FA5-82325F14CFF2}" presName="childRect" presStyleLbl="bgAcc1" presStyleIdx="1" presStyleCnt="4" custScaleX="164099" custScaleY="136224" custLinFactX="36342" custLinFactY="100000" custLinFactNeighborX="100000" custLinFactNeighborY="106899">
        <dgm:presLayoutVars>
          <dgm:bulletEnabled val="1"/>
        </dgm:presLayoutVars>
      </dgm:prSet>
      <dgm:spPr/>
    </dgm:pt>
    <dgm:pt modelId="{67AD04F4-3D5B-4970-AB84-AD71A55B3439}" type="pres">
      <dgm:prSet presAssocID="{1BF4230C-5630-46F8-8FA5-82325F14CFF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6A8A2E9-CD3D-4790-97AF-E43E28DF4388}" type="pres">
      <dgm:prSet presAssocID="{1BF4230C-5630-46F8-8FA5-82325F14CFF2}" presName="parentRect" presStyleLbl="alignNode1" presStyleIdx="1" presStyleCnt="4" custScaleX="112604" custLinFactY="209061" custLinFactNeighborX="67572" custLinFactNeighborY="300000"/>
      <dgm:spPr/>
    </dgm:pt>
    <dgm:pt modelId="{47F790A8-459A-4864-8855-4AA7A1C9E7CA}" type="pres">
      <dgm:prSet presAssocID="{1BF4230C-5630-46F8-8FA5-82325F14CFF2}" presName="adorn" presStyleLbl="fgAccFollowNode1" presStyleIdx="1" presStyleCnt="4" custLinFactX="100000" custLinFactY="200000" custLinFactNeighborX="169357" custLinFactNeighborY="24061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5D4FEAB-DFC4-4E28-99AA-1C5B93065A63}" type="pres">
      <dgm:prSet presAssocID="{34CF291F-9456-461B-BC78-FA280979740A}" presName="sibTrans" presStyleLbl="sibTrans2D1" presStyleIdx="0" presStyleCnt="0"/>
      <dgm:spPr/>
    </dgm:pt>
    <dgm:pt modelId="{B210CDC7-2E28-4F7F-B032-99A55C50539C}" type="pres">
      <dgm:prSet presAssocID="{F08E9B47-C103-4F91-A3AF-F37D88F73A4E}" presName="compNode" presStyleCnt="0"/>
      <dgm:spPr/>
    </dgm:pt>
    <dgm:pt modelId="{58B6B278-6A5E-4CED-84D5-256372A0DB37}" type="pres">
      <dgm:prSet presAssocID="{F08E9B47-C103-4F91-A3AF-F37D88F73A4E}" presName="childRect" presStyleLbl="bgAcc1" presStyleIdx="2" presStyleCnt="4" custScaleX="174781" custScaleY="163608" custLinFactNeighborX="-74327" custLinFactNeighborY="-16810">
        <dgm:presLayoutVars>
          <dgm:bulletEnabled val="1"/>
        </dgm:presLayoutVars>
      </dgm:prSet>
      <dgm:spPr/>
    </dgm:pt>
    <dgm:pt modelId="{1667600F-2B53-445B-BA34-F67073BA352A}" type="pres">
      <dgm:prSet presAssocID="{F08E9B47-C103-4F91-A3AF-F37D88F73A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19C15E8-F7DB-40F2-A8DE-8A9EF8BE3D09}" type="pres">
      <dgm:prSet presAssocID="{F08E9B47-C103-4F91-A3AF-F37D88F73A4E}" presName="parentRect" presStyleLbl="alignNode1" presStyleIdx="2" presStyleCnt="4" custScaleX="110309" custLinFactNeighborX="-45814" custLinFactNeighborY="36344"/>
      <dgm:spPr/>
    </dgm:pt>
    <dgm:pt modelId="{6387DAAA-49EA-4259-A047-F20E2763BD88}" type="pres">
      <dgm:prSet presAssocID="{F08E9B47-C103-4F91-A3AF-F37D88F73A4E}" presName="adorn" presStyleLbl="fgAccFollowNode1" presStyleIdx="2" presStyleCnt="4" custLinFactX="-205130" custLinFactNeighborX="-300000" custLinFactNeighborY="708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6AA0179-95F8-4E16-9009-D45B04955C6D}" type="pres">
      <dgm:prSet presAssocID="{3B8AEC8D-F058-4C45-9F29-C2791E7C3F49}" presName="sibTrans" presStyleLbl="sibTrans2D1" presStyleIdx="0" presStyleCnt="0"/>
      <dgm:spPr/>
    </dgm:pt>
    <dgm:pt modelId="{9264A545-1DD4-49A6-83A3-94ABE147B47D}" type="pres">
      <dgm:prSet presAssocID="{38C2A8FB-05B3-4218-A506-760C9B846495}" presName="compNode" presStyleCnt="0"/>
      <dgm:spPr/>
    </dgm:pt>
    <dgm:pt modelId="{F514C465-2EBB-4A16-A14A-0A14A9EFFA20}" type="pres">
      <dgm:prSet presAssocID="{38C2A8FB-05B3-4218-A506-760C9B846495}" presName="childRect" presStyleLbl="bgAcc1" presStyleIdx="3" presStyleCnt="4" custScaleX="189895" custScaleY="136655" custLinFactY="-100000" custLinFactNeighborX="56902" custLinFactNeighborY="-106950">
        <dgm:presLayoutVars>
          <dgm:bulletEnabled val="1"/>
        </dgm:presLayoutVars>
      </dgm:prSet>
      <dgm:spPr/>
    </dgm:pt>
    <dgm:pt modelId="{15A5C7D3-6EC4-477B-85FE-6BFB8E933111}" type="pres">
      <dgm:prSet presAssocID="{38C2A8FB-05B3-4218-A506-760C9B84649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B98EEC0-76EE-4C4B-A787-70534ABDBE2C}" type="pres">
      <dgm:prSet presAssocID="{38C2A8FB-05B3-4218-A506-760C9B846495}" presName="parentRect" presStyleLbl="alignNode1" presStyleIdx="3" presStyleCnt="4" custLinFactY="-200000" custLinFactNeighborX="44096" custLinFactNeighborY="-212704"/>
      <dgm:spPr/>
    </dgm:pt>
    <dgm:pt modelId="{0B25E910-B450-41A8-9E8B-DC4EE490ABE3}" type="pres">
      <dgm:prSet presAssocID="{38C2A8FB-05B3-4218-A506-760C9B846495}" presName="adorn" presStyleLbl="fgAccFollowNode1" presStyleIdx="3" presStyleCnt="4" custLinFactX="100000" custLinFactY="-200000" custLinFactNeighborX="120287" custLinFactNeighborY="-20473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EC15400-2721-4B2E-B030-3261E965342E}" type="presOf" srcId="{38C2A8FB-05B3-4218-A506-760C9B846495}" destId="{DB98EEC0-76EE-4C4B-A787-70534ABDBE2C}" srcOrd="1" destOrd="0" presId="urn:microsoft.com/office/officeart/2005/8/layout/bList2"/>
    <dgm:cxn modelId="{B44E8A01-76B4-4B06-A7C1-DF5781739936}" type="presOf" srcId="{7BA6C034-4A77-430E-B434-74B1F1D60844}" destId="{58B6B278-6A5E-4CED-84D5-256372A0DB37}" srcOrd="0" destOrd="0" presId="urn:microsoft.com/office/officeart/2005/8/layout/bList2"/>
    <dgm:cxn modelId="{1211C705-ADF1-4E4C-B08E-A4E7B75982EC}" type="presOf" srcId="{1BF4230C-5630-46F8-8FA5-82325F14CFF2}" destId="{67AD04F4-3D5B-4970-AB84-AD71A55B3439}" srcOrd="0" destOrd="0" presId="urn:microsoft.com/office/officeart/2005/8/layout/bList2"/>
    <dgm:cxn modelId="{EDCD4B06-BC93-4BCC-806D-911F88B7BAF1}" srcId="{1DCBF821-51B5-4F4E-818C-4CC6001ECFB9}" destId="{B9B4A1EE-BBC3-4446-9C8F-533596735227}" srcOrd="0" destOrd="0" parTransId="{9E8DDD4D-77C1-4FE2-A680-2168CBB85011}" sibTransId="{6A434A77-8EAC-44C8-9EB0-C4B4043F6100}"/>
    <dgm:cxn modelId="{A54E0C07-1A33-4CED-9249-2F84A09C4BB7}" srcId="{F08E9B47-C103-4F91-A3AF-F37D88F73A4E}" destId="{76DA7A1F-708F-4D69-A0CB-568D0D95FA4D}" srcOrd="1" destOrd="0" parTransId="{0F5C0552-ABC2-4966-AF40-34623746594D}" sibTransId="{C7BD8807-69CF-45D8-B703-B5989E8A069C}"/>
    <dgm:cxn modelId="{01399307-34AF-4D0F-881A-201545B5A12A}" type="presOf" srcId="{3B8AEC8D-F058-4C45-9F29-C2791E7C3F49}" destId="{56AA0179-95F8-4E16-9009-D45B04955C6D}" srcOrd="0" destOrd="0" presId="urn:microsoft.com/office/officeart/2005/8/layout/bList2"/>
    <dgm:cxn modelId="{7EA7EF0A-DBDA-453C-B709-0DE16616E532}" type="presOf" srcId="{34CF291F-9456-461B-BC78-FA280979740A}" destId="{15D4FEAB-DFC4-4E28-99AA-1C5B93065A63}" srcOrd="0" destOrd="0" presId="urn:microsoft.com/office/officeart/2005/8/layout/bList2"/>
    <dgm:cxn modelId="{BD578D13-0162-4C57-8F39-965485BF4BDE}" srcId="{F08E9B47-C103-4F91-A3AF-F37D88F73A4E}" destId="{7BA6C034-4A77-430E-B434-74B1F1D60844}" srcOrd="0" destOrd="0" parTransId="{48EC2A38-7016-4741-8507-0B0E9F45D987}" sibTransId="{E508DE2D-7639-45DC-A745-23A7FE86FF09}"/>
    <dgm:cxn modelId="{20AD4D17-60D1-4EC3-9588-76B243FE5208}" srcId="{F08E9B47-C103-4F91-A3AF-F37D88F73A4E}" destId="{7A539A6F-D6C3-4DF5-ADBF-2284122C8318}" srcOrd="2" destOrd="0" parTransId="{6FAD427A-A075-408A-9DE3-0FC1D2AB4CA3}" sibTransId="{730273DF-1810-4F35-BFED-E4BFE56290F9}"/>
    <dgm:cxn modelId="{78AC8B1E-835C-43FB-B4D0-6CA212D594A7}" type="presOf" srcId="{E4859CE1-707A-4EB4-90DF-DF4DF7E00277}" destId="{9DDE46B2-F2E6-486C-8AE5-BECA8906B6D8}" srcOrd="0" destOrd="0" presId="urn:microsoft.com/office/officeart/2005/8/layout/bList2"/>
    <dgm:cxn modelId="{0BD0AB43-C328-4CC2-9124-EF364F6D6276}" srcId="{1DCBF821-51B5-4F4E-818C-4CC6001ECFB9}" destId="{1BF4230C-5630-46F8-8FA5-82325F14CFF2}" srcOrd="1" destOrd="0" parTransId="{DFE139A9-69B7-4A0F-BA2E-7D73B86EF426}" sibTransId="{34CF291F-9456-461B-BC78-FA280979740A}"/>
    <dgm:cxn modelId="{D840D754-7049-4B44-8B7A-3B8A3A71B7E7}" type="presOf" srcId="{B9B4A1EE-BBC3-4446-9C8F-533596735227}" destId="{30A11FAD-7A0B-498A-AAF8-4C88741F27CE}" srcOrd="0" destOrd="0" presId="urn:microsoft.com/office/officeart/2005/8/layout/bList2"/>
    <dgm:cxn modelId="{3CE9BC55-6C1E-4BB0-9348-C21A1FA35311}" srcId="{1DCBF821-51B5-4F4E-818C-4CC6001ECFB9}" destId="{F08E9B47-C103-4F91-A3AF-F37D88F73A4E}" srcOrd="2" destOrd="0" parTransId="{53D9B73E-16B2-4523-B555-A460A8E2606D}" sibTransId="{3B8AEC8D-F058-4C45-9F29-C2791E7C3F49}"/>
    <dgm:cxn modelId="{0F299E5B-166B-4527-8528-C9C87FBF36E7}" type="presOf" srcId="{7A539A6F-D6C3-4DF5-ADBF-2284122C8318}" destId="{58B6B278-6A5E-4CED-84D5-256372A0DB37}" srcOrd="0" destOrd="2" presId="urn:microsoft.com/office/officeart/2005/8/layout/bList2"/>
    <dgm:cxn modelId="{7B7E675F-F3C1-49C0-8186-9B9185FB8C09}" type="presOf" srcId="{A07611AD-DEE9-4C7E-BA78-D4777F255BCA}" destId="{F514C465-2EBB-4A16-A14A-0A14A9EFFA20}" srcOrd="0" destOrd="1" presId="urn:microsoft.com/office/officeart/2005/8/layout/bList2"/>
    <dgm:cxn modelId="{CE851674-48E4-4E36-A331-9ACD17ED55D4}" type="presOf" srcId="{8124A3BE-C702-418E-A96A-F1583E919C34}" destId="{EA6048AC-B5A3-44D5-B073-823487E25870}" srcOrd="0" destOrd="2" presId="urn:microsoft.com/office/officeart/2005/8/layout/bList2"/>
    <dgm:cxn modelId="{D595C776-F6B0-42AA-A314-A9A34E21E1A5}" srcId="{38C2A8FB-05B3-4218-A506-760C9B846495}" destId="{6630C454-C713-41A0-AA92-1E92BC73A1DE}" srcOrd="0" destOrd="0" parTransId="{A1DCC595-7AAE-4471-96B2-668252833EB2}" sibTransId="{BF72022D-EADA-4020-BDC3-7EEE7F8FA86F}"/>
    <dgm:cxn modelId="{DF06198B-509A-4E68-BF68-A2546C7B049B}" type="presOf" srcId="{38C2A8FB-05B3-4218-A506-760C9B846495}" destId="{15A5C7D3-6EC4-477B-85FE-6BFB8E933111}" srcOrd="0" destOrd="0" presId="urn:microsoft.com/office/officeart/2005/8/layout/bList2"/>
    <dgm:cxn modelId="{9F647C8D-8440-47AF-8E84-7B8F921290A4}" type="presOf" srcId="{BF834842-C28B-448B-A2AB-E9EE99345D34}" destId="{58B6B278-6A5E-4CED-84D5-256372A0DB37}" srcOrd="0" destOrd="3" presId="urn:microsoft.com/office/officeart/2005/8/layout/bList2"/>
    <dgm:cxn modelId="{6CBFC697-33C5-48CB-9833-EB747FA18446}" type="presOf" srcId="{54C22AE0-2E00-4670-BD29-E16F8F68F772}" destId="{EA6048AC-B5A3-44D5-B073-823487E25870}" srcOrd="0" destOrd="1" presId="urn:microsoft.com/office/officeart/2005/8/layout/bList2"/>
    <dgm:cxn modelId="{A51DCC97-F306-4A81-9C3C-AE72F7851A57}" type="presOf" srcId="{B9B4A1EE-BBC3-4446-9C8F-533596735227}" destId="{35A5844D-CA2A-4DAC-9426-4ADC9FAE5B3F}" srcOrd="1" destOrd="0" presId="urn:microsoft.com/office/officeart/2005/8/layout/bList2"/>
    <dgm:cxn modelId="{9DD60EA0-58CA-4AFD-AFD8-48A138D3C77E}" srcId="{1DCBF821-51B5-4F4E-818C-4CC6001ECFB9}" destId="{38C2A8FB-05B3-4218-A506-760C9B846495}" srcOrd="3" destOrd="0" parTransId="{D128E174-A36D-48F1-8552-ECD7449F0C7B}" sibTransId="{9C3614F7-E4B2-402B-80C2-740FE06D8501}"/>
    <dgm:cxn modelId="{00DBB2A3-9DCF-40B1-8484-366E28C8BB39}" srcId="{1BF4230C-5630-46F8-8FA5-82325F14CFF2}" destId="{B41357E7-348C-4280-A744-BEA7865E749B}" srcOrd="0" destOrd="0" parTransId="{6D82D25F-50BB-464A-9BB7-99C884C5EB1F}" sibTransId="{0715E830-5C11-44E7-B60A-C52FBBB79E44}"/>
    <dgm:cxn modelId="{5F81B4A3-9A41-454E-967D-7523B2DC45DE}" type="presOf" srcId="{76DA7A1F-708F-4D69-A0CB-568D0D95FA4D}" destId="{58B6B278-6A5E-4CED-84D5-256372A0DB37}" srcOrd="0" destOrd="1" presId="urn:microsoft.com/office/officeart/2005/8/layout/bList2"/>
    <dgm:cxn modelId="{C2387BAE-895B-41DF-9198-6C985F80C124}" srcId="{1BF4230C-5630-46F8-8FA5-82325F14CFF2}" destId="{8124A3BE-C702-418E-A96A-F1583E919C34}" srcOrd="2" destOrd="0" parTransId="{756D51DB-EBEE-4FA0-A2C6-80D7C4A8D985}" sibTransId="{D0289451-6664-4F5C-9C4F-94A8328EDDFF}"/>
    <dgm:cxn modelId="{E29C15B0-7EAA-43F7-9210-27F02B3B3841}" type="presOf" srcId="{F08E9B47-C103-4F91-A3AF-F37D88F73A4E}" destId="{619C15E8-F7DB-40F2-A8DE-8A9EF8BE3D09}" srcOrd="1" destOrd="0" presId="urn:microsoft.com/office/officeart/2005/8/layout/bList2"/>
    <dgm:cxn modelId="{F35E1EB1-E19A-4C3C-A840-D759D3AB6CF9}" type="presOf" srcId="{1DCBF821-51B5-4F4E-818C-4CC6001ECFB9}" destId="{B207C3C8-8245-487D-89B1-CEB17CF8EEDA}" srcOrd="0" destOrd="0" presId="urn:microsoft.com/office/officeart/2005/8/layout/bList2"/>
    <dgm:cxn modelId="{B173C5BE-8E1E-4C60-B89A-8A33F68F547A}" srcId="{F08E9B47-C103-4F91-A3AF-F37D88F73A4E}" destId="{BF834842-C28B-448B-A2AB-E9EE99345D34}" srcOrd="3" destOrd="0" parTransId="{53ECAC0E-9917-4176-97F4-AB900F17ECFF}" sibTransId="{BB8C3DA8-C322-448A-9196-9548C36E001F}"/>
    <dgm:cxn modelId="{BAFE24C2-3091-4C60-919C-48EC863C8DD2}" type="presOf" srcId="{B41357E7-348C-4280-A744-BEA7865E749B}" destId="{EA6048AC-B5A3-44D5-B073-823487E25870}" srcOrd="0" destOrd="0" presId="urn:microsoft.com/office/officeart/2005/8/layout/bList2"/>
    <dgm:cxn modelId="{C13056C2-8409-4A2D-93A3-AAE145AD2998}" srcId="{B9B4A1EE-BBC3-4446-9C8F-533596735227}" destId="{E4859CE1-707A-4EB4-90DF-DF4DF7E00277}" srcOrd="0" destOrd="0" parTransId="{92A88C81-329C-4D0F-ADAF-4AA0351BEB9B}" sibTransId="{413B9410-0FC6-4B6B-8A87-D68C829DF253}"/>
    <dgm:cxn modelId="{750BCAC2-AE84-41EC-929F-4443DE16B332}" type="presOf" srcId="{1BF4230C-5630-46F8-8FA5-82325F14CFF2}" destId="{26A8A2E9-CD3D-4790-97AF-E43E28DF4388}" srcOrd="1" destOrd="0" presId="urn:microsoft.com/office/officeart/2005/8/layout/bList2"/>
    <dgm:cxn modelId="{6CE843CE-14B5-4BB1-8FF5-DC671E11AB3C}" srcId="{38C2A8FB-05B3-4218-A506-760C9B846495}" destId="{A07611AD-DEE9-4C7E-BA78-D4777F255BCA}" srcOrd="1" destOrd="0" parTransId="{25432E7F-182D-449D-9E68-3DB21D424D60}" sibTransId="{BC7DDC40-3454-45CC-8B77-B1B72A13AE3C}"/>
    <dgm:cxn modelId="{569C5CD6-CE4A-4894-AEC6-A62BA55F531C}" type="presOf" srcId="{6A434A77-8EAC-44C8-9EB0-C4B4043F6100}" destId="{AF31E281-F7BB-4752-926F-14EC8195A805}" srcOrd="0" destOrd="0" presId="urn:microsoft.com/office/officeart/2005/8/layout/bList2"/>
    <dgm:cxn modelId="{44AD0BDB-1579-4ABA-AF87-0A475AA47BB1}" srcId="{1BF4230C-5630-46F8-8FA5-82325F14CFF2}" destId="{54C22AE0-2E00-4670-BD29-E16F8F68F772}" srcOrd="1" destOrd="0" parTransId="{821D3A93-2B0B-41D8-B6ED-8FD77670BFDF}" sibTransId="{E773D208-7A35-4369-8EFF-49F8F3DD2C6E}"/>
    <dgm:cxn modelId="{DECB3DDF-EACB-4584-B9E2-6873A26FD74D}" type="presOf" srcId="{6630C454-C713-41A0-AA92-1E92BC73A1DE}" destId="{F514C465-2EBB-4A16-A14A-0A14A9EFFA20}" srcOrd="0" destOrd="0" presId="urn:microsoft.com/office/officeart/2005/8/layout/bList2"/>
    <dgm:cxn modelId="{E6ADAAFD-F5B7-49D4-BA83-58B1FE6336C0}" type="presOf" srcId="{F08E9B47-C103-4F91-A3AF-F37D88F73A4E}" destId="{1667600F-2B53-445B-BA34-F67073BA352A}" srcOrd="0" destOrd="0" presId="urn:microsoft.com/office/officeart/2005/8/layout/bList2"/>
    <dgm:cxn modelId="{A1BB80EB-8762-4ED6-A4DA-35B9943B158A}" type="presParOf" srcId="{B207C3C8-8245-487D-89B1-CEB17CF8EEDA}" destId="{30931D33-F9F6-49C8-8310-2F6942D9821E}" srcOrd="0" destOrd="0" presId="urn:microsoft.com/office/officeart/2005/8/layout/bList2"/>
    <dgm:cxn modelId="{3E7CE89E-176E-44B5-BEB0-DF9FBF76D261}" type="presParOf" srcId="{30931D33-F9F6-49C8-8310-2F6942D9821E}" destId="{9DDE46B2-F2E6-486C-8AE5-BECA8906B6D8}" srcOrd="0" destOrd="0" presId="urn:microsoft.com/office/officeart/2005/8/layout/bList2"/>
    <dgm:cxn modelId="{105C2150-DB6E-471A-AABF-705DA273AD12}" type="presParOf" srcId="{30931D33-F9F6-49C8-8310-2F6942D9821E}" destId="{30A11FAD-7A0B-498A-AAF8-4C88741F27CE}" srcOrd="1" destOrd="0" presId="urn:microsoft.com/office/officeart/2005/8/layout/bList2"/>
    <dgm:cxn modelId="{1C784191-132D-4073-9584-0C496917EEB5}" type="presParOf" srcId="{30931D33-F9F6-49C8-8310-2F6942D9821E}" destId="{35A5844D-CA2A-4DAC-9426-4ADC9FAE5B3F}" srcOrd="2" destOrd="0" presId="urn:microsoft.com/office/officeart/2005/8/layout/bList2"/>
    <dgm:cxn modelId="{2C75019D-4FA0-486B-9925-054E74ACAF24}" type="presParOf" srcId="{30931D33-F9F6-49C8-8310-2F6942D9821E}" destId="{852F34C2-2C8B-4D7D-B844-FC85BD44DC53}" srcOrd="3" destOrd="0" presId="urn:microsoft.com/office/officeart/2005/8/layout/bList2"/>
    <dgm:cxn modelId="{8697121D-2BE8-4C55-AB33-3DD9E5A07F59}" type="presParOf" srcId="{B207C3C8-8245-487D-89B1-CEB17CF8EEDA}" destId="{AF31E281-F7BB-4752-926F-14EC8195A805}" srcOrd="1" destOrd="0" presId="urn:microsoft.com/office/officeart/2005/8/layout/bList2"/>
    <dgm:cxn modelId="{DCE2B28A-ED6F-4496-BBBB-CC4A523003EA}" type="presParOf" srcId="{B207C3C8-8245-487D-89B1-CEB17CF8EEDA}" destId="{692E60C0-1BF0-4D6D-BCE9-1FF122EB312E}" srcOrd="2" destOrd="0" presId="urn:microsoft.com/office/officeart/2005/8/layout/bList2"/>
    <dgm:cxn modelId="{566D1206-8AF1-400E-A54C-55B573014348}" type="presParOf" srcId="{692E60C0-1BF0-4D6D-BCE9-1FF122EB312E}" destId="{EA6048AC-B5A3-44D5-B073-823487E25870}" srcOrd="0" destOrd="0" presId="urn:microsoft.com/office/officeart/2005/8/layout/bList2"/>
    <dgm:cxn modelId="{3B68909F-0E22-4185-AF4F-CC4CE14DBBFD}" type="presParOf" srcId="{692E60C0-1BF0-4D6D-BCE9-1FF122EB312E}" destId="{67AD04F4-3D5B-4970-AB84-AD71A55B3439}" srcOrd="1" destOrd="0" presId="urn:microsoft.com/office/officeart/2005/8/layout/bList2"/>
    <dgm:cxn modelId="{954D391C-A343-44C2-A788-F092A595893C}" type="presParOf" srcId="{692E60C0-1BF0-4D6D-BCE9-1FF122EB312E}" destId="{26A8A2E9-CD3D-4790-97AF-E43E28DF4388}" srcOrd="2" destOrd="0" presId="urn:microsoft.com/office/officeart/2005/8/layout/bList2"/>
    <dgm:cxn modelId="{B82C8786-A3E8-4995-9711-E81E5D54087D}" type="presParOf" srcId="{692E60C0-1BF0-4D6D-BCE9-1FF122EB312E}" destId="{47F790A8-459A-4864-8855-4AA7A1C9E7CA}" srcOrd="3" destOrd="0" presId="urn:microsoft.com/office/officeart/2005/8/layout/bList2"/>
    <dgm:cxn modelId="{054218D6-2436-4B5D-BFE7-D6522D39F53F}" type="presParOf" srcId="{B207C3C8-8245-487D-89B1-CEB17CF8EEDA}" destId="{15D4FEAB-DFC4-4E28-99AA-1C5B93065A63}" srcOrd="3" destOrd="0" presId="urn:microsoft.com/office/officeart/2005/8/layout/bList2"/>
    <dgm:cxn modelId="{1DD8ABBD-475E-4A22-94C6-644F226F08F4}" type="presParOf" srcId="{B207C3C8-8245-487D-89B1-CEB17CF8EEDA}" destId="{B210CDC7-2E28-4F7F-B032-99A55C50539C}" srcOrd="4" destOrd="0" presId="urn:microsoft.com/office/officeart/2005/8/layout/bList2"/>
    <dgm:cxn modelId="{A8C1DC51-9077-4BF2-99A9-1AC8F68B2D68}" type="presParOf" srcId="{B210CDC7-2E28-4F7F-B032-99A55C50539C}" destId="{58B6B278-6A5E-4CED-84D5-256372A0DB37}" srcOrd="0" destOrd="0" presId="urn:microsoft.com/office/officeart/2005/8/layout/bList2"/>
    <dgm:cxn modelId="{DE974137-5643-4596-9895-61FFADD35321}" type="presParOf" srcId="{B210CDC7-2E28-4F7F-B032-99A55C50539C}" destId="{1667600F-2B53-445B-BA34-F67073BA352A}" srcOrd="1" destOrd="0" presId="urn:microsoft.com/office/officeart/2005/8/layout/bList2"/>
    <dgm:cxn modelId="{7641589C-C118-4E45-936E-39AFCE6654AA}" type="presParOf" srcId="{B210CDC7-2E28-4F7F-B032-99A55C50539C}" destId="{619C15E8-F7DB-40F2-A8DE-8A9EF8BE3D09}" srcOrd="2" destOrd="0" presId="urn:microsoft.com/office/officeart/2005/8/layout/bList2"/>
    <dgm:cxn modelId="{18858978-C460-433E-9B0A-2EE8BF79E40B}" type="presParOf" srcId="{B210CDC7-2E28-4F7F-B032-99A55C50539C}" destId="{6387DAAA-49EA-4259-A047-F20E2763BD88}" srcOrd="3" destOrd="0" presId="urn:microsoft.com/office/officeart/2005/8/layout/bList2"/>
    <dgm:cxn modelId="{04D2FBBF-505E-42FE-992C-96C5F32759E1}" type="presParOf" srcId="{B207C3C8-8245-487D-89B1-CEB17CF8EEDA}" destId="{56AA0179-95F8-4E16-9009-D45B04955C6D}" srcOrd="5" destOrd="0" presId="urn:microsoft.com/office/officeart/2005/8/layout/bList2"/>
    <dgm:cxn modelId="{310E3BA8-2516-4A91-80B4-8C1E0DA36338}" type="presParOf" srcId="{B207C3C8-8245-487D-89B1-CEB17CF8EEDA}" destId="{9264A545-1DD4-49A6-83A3-94ABE147B47D}" srcOrd="6" destOrd="0" presId="urn:microsoft.com/office/officeart/2005/8/layout/bList2"/>
    <dgm:cxn modelId="{857469EC-26CB-4E9D-98EA-7B4B530FD476}" type="presParOf" srcId="{9264A545-1DD4-49A6-83A3-94ABE147B47D}" destId="{F514C465-2EBB-4A16-A14A-0A14A9EFFA20}" srcOrd="0" destOrd="0" presId="urn:microsoft.com/office/officeart/2005/8/layout/bList2"/>
    <dgm:cxn modelId="{E62FC3D7-3592-46E6-B24C-35973C7E163F}" type="presParOf" srcId="{9264A545-1DD4-49A6-83A3-94ABE147B47D}" destId="{15A5C7D3-6EC4-477B-85FE-6BFB8E933111}" srcOrd="1" destOrd="0" presId="urn:microsoft.com/office/officeart/2005/8/layout/bList2"/>
    <dgm:cxn modelId="{36170D00-8F0A-41C5-B097-AA31ADCAD3B3}" type="presParOf" srcId="{9264A545-1DD4-49A6-83A3-94ABE147B47D}" destId="{DB98EEC0-76EE-4C4B-A787-70534ABDBE2C}" srcOrd="2" destOrd="0" presId="urn:microsoft.com/office/officeart/2005/8/layout/bList2"/>
    <dgm:cxn modelId="{6BC1BEBA-B288-4F6E-B54A-9AA113AE987C}" type="presParOf" srcId="{9264A545-1DD4-49A6-83A3-94ABE147B47D}" destId="{0B25E910-B450-41A8-9E8B-DC4EE490ABE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50838-BA28-44E5-A770-28E12FFF3389}">
      <dsp:nvSpPr>
        <dsp:cNvPr id="0" name=""/>
        <dsp:cNvSpPr/>
      </dsp:nvSpPr>
      <dsp:spPr>
        <a:xfrm>
          <a:off x="0" y="5214971"/>
          <a:ext cx="9144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9AFEB-EEAC-4FE2-A7BE-673F34BB3FD3}">
      <dsp:nvSpPr>
        <dsp:cNvPr id="0" name=""/>
        <dsp:cNvSpPr/>
      </dsp:nvSpPr>
      <dsp:spPr>
        <a:xfrm>
          <a:off x="428597" y="4929221"/>
          <a:ext cx="8519464" cy="9429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solidFill>
                <a:schemeClr val="tx1"/>
              </a:solidFill>
            </a:rPr>
            <a:t>К.э.н</a:t>
          </a:r>
          <a:r>
            <a:rPr lang="ru-RU" sz="2400" kern="1200" dirty="0">
              <a:solidFill>
                <a:schemeClr val="tx1"/>
              </a:solidFill>
            </a:rPr>
            <a:t>., доц.  </a:t>
          </a:r>
          <a:r>
            <a:rPr lang="ru-RU" sz="2400" kern="1200" dirty="0" err="1">
              <a:solidFill>
                <a:schemeClr val="tx1"/>
              </a:solidFill>
            </a:rPr>
            <a:t>Слепенкова</a:t>
          </a:r>
          <a:r>
            <a:rPr lang="ru-RU" sz="2400" kern="1200" dirty="0">
              <a:solidFill>
                <a:schemeClr val="tx1"/>
              </a:solidFill>
            </a:rPr>
            <a:t> Елена Михайловна</a:t>
          </a:r>
        </a:p>
      </dsp:txBody>
      <dsp:txXfrm>
        <a:off x="474630" y="4975254"/>
        <a:ext cx="8427398" cy="8509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C0E8E-3E3E-4EF2-9FF3-DF17C29403D5}">
      <dsp:nvSpPr>
        <dsp:cNvPr id="0" name=""/>
        <dsp:cNvSpPr/>
      </dsp:nvSpPr>
      <dsp:spPr>
        <a:xfrm>
          <a:off x="1851818" y="0"/>
          <a:ext cx="4525963" cy="45259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0ECE91-65B7-4298-AD78-3C7A609AC648}">
      <dsp:nvSpPr>
        <dsp:cNvPr id="0" name=""/>
        <dsp:cNvSpPr/>
      </dsp:nvSpPr>
      <dsp:spPr>
        <a:xfrm>
          <a:off x="2146006" y="294187"/>
          <a:ext cx="1810385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Высокая ценность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Низкая лояльность</a:t>
          </a:r>
        </a:p>
      </dsp:txBody>
      <dsp:txXfrm>
        <a:off x="2234382" y="382563"/>
        <a:ext cx="1633633" cy="1633633"/>
      </dsp:txXfrm>
    </dsp:sp>
    <dsp:sp modelId="{86C65ED3-5BA8-4DDF-8D75-F1F3EE5725B0}">
      <dsp:nvSpPr>
        <dsp:cNvPr id="0" name=""/>
        <dsp:cNvSpPr/>
      </dsp:nvSpPr>
      <dsp:spPr>
        <a:xfrm>
          <a:off x="4273208" y="294187"/>
          <a:ext cx="1810385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Высокая ценность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Высокая лояльность</a:t>
          </a:r>
        </a:p>
      </dsp:txBody>
      <dsp:txXfrm>
        <a:off x="4361584" y="382563"/>
        <a:ext cx="1633633" cy="1633633"/>
      </dsp:txXfrm>
    </dsp:sp>
    <dsp:sp modelId="{A2EDA44B-3771-4984-B7A6-69B6E957B859}">
      <dsp:nvSpPr>
        <dsp:cNvPr id="0" name=""/>
        <dsp:cNvSpPr/>
      </dsp:nvSpPr>
      <dsp:spPr>
        <a:xfrm>
          <a:off x="2146006" y="2421390"/>
          <a:ext cx="1810385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Низкая ценность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Низкая лояльность</a:t>
          </a:r>
        </a:p>
      </dsp:txBody>
      <dsp:txXfrm>
        <a:off x="2234382" y="2509766"/>
        <a:ext cx="1633633" cy="1633633"/>
      </dsp:txXfrm>
    </dsp:sp>
    <dsp:sp modelId="{3F5532EC-1A12-48FB-B2C7-2FA8FAFBB9C1}">
      <dsp:nvSpPr>
        <dsp:cNvPr id="0" name=""/>
        <dsp:cNvSpPr/>
      </dsp:nvSpPr>
      <dsp:spPr>
        <a:xfrm>
          <a:off x="4273208" y="2421390"/>
          <a:ext cx="1810385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Низкая ценность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Высокая лояльность</a:t>
          </a:r>
        </a:p>
      </dsp:txBody>
      <dsp:txXfrm>
        <a:off x="4361584" y="2509766"/>
        <a:ext cx="1633633" cy="16336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4626C-E640-4ADB-96E5-485741FAD7B5}">
      <dsp:nvSpPr>
        <dsp:cNvPr id="0" name=""/>
        <dsp:cNvSpPr/>
      </dsp:nvSpPr>
      <dsp:spPr>
        <a:xfrm>
          <a:off x="0" y="787"/>
          <a:ext cx="8229600" cy="1533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Вы получаете не просто оценку в зачетку, но и опыт осуществления самостоятельного исследовательского проекта с получением оригинальных результатов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Arial Black" pitchFamily="34" charset="0"/>
            </a:rPr>
            <a:t>ВАМ БУДЕТ ИНТЕРЕСНО</a:t>
          </a:r>
        </a:p>
      </dsp:txBody>
      <dsp:txXfrm>
        <a:off x="74841" y="75628"/>
        <a:ext cx="8079918" cy="1383440"/>
      </dsp:txXfrm>
    </dsp:sp>
    <dsp:sp modelId="{63A3A95C-C69E-44A3-B322-7D67AFCCFB11}">
      <dsp:nvSpPr>
        <dsp:cNvPr id="0" name=""/>
        <dsp:cNvSpPr/>
      </dsp:nvSpPr>
      <dsp:spPr>
        <a:xfrm>
          <a:off x="0" y="1546243"/>
          <a:ext cx="8229600" cy="1533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Самостоятельные,</a:t>
          </a:r>
          <a:r>
            <a:rPr lang="ru-RU" sz="2000" b="1" kern="1200" baseline="0" dirty="0">
              <a:solidFill>
                <a:schemeClr val="tx1"/>
              </a:solidFill>
            </a:rPr>
            <a:t> оригинальные результаты – это возможность публикации. Исследования в интернете – это опыт. Теория «выучится»  сама по ходу работы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Arial Black" pitchFamily="34" charset="0"/>
            </a:rPr>
            <a:t>ВАМ БУДЕТ ПОЛЕЗНО</a:t>
          </a:r>
        </a:p>
      </dsp:txBody>
      <dsp:txXfrm>
        <a:off x="74841" y="1621084"/>
        <a:ext cx="8079918" cy="1383440"/>
      </dsp:txXfrm>
    </dsp:sp>
    <dsp:sp modelId="{39AFF73B-1754-4189-8E65-CBEA1B5AABFD}">
      <dsp:nvSpPr>
        <dsp:cNvPr id="0" name=""/>
        <dsp:cNvSpPr/>
      </dsp:nvSpPr>
      <dsp:spPr>
        <a:xfrm>
          <a:off x="0" y="3091698"/>
          <a:ext cx="8229600" cy="1533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Оценка (максимальное число баллов 200) формируется исходя из: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/>
              <a:cs typeface="Times New Roman"/>
            </a:rPr>
            <a:t>●</a:t>
          </a:r>
          <a:r>
            <a:rPr lang="ru-RU" sz="2000" b="1" kern="1200" dirty="0">
              <a:solidFill>
                <a:schemeClr val="tx1"/>
              </a:solidFill>
            </a:rPr>
            <a:t>Оценки за итоговый проект по исследованию выбранной компании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/>
              <a:cs typeface="Times New Roman"/>
            </a:rPr>
            <a:t>●</a:t>
          </a:r>
          <a:r>
            <a:rPr lang="ru-RU" sz="2000" b="1" kern="1200" dirty="0">
              <a:solidFill>
                <a:schemeClr val="tx1"/>
              </a:solidFill>
            </a:rPr>
            <a:t>Оценок за 2 промежуточных теста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/>
              <a:cs typeface="Times New Roman"/>
            </a:rPr>
            <a:t>●</a:t>
          </a:r>
          <a:r>
            <a:rPr lang="ru-RU" sz="2000" b="1" kern="1200" dirty="0">
              <a:solidFill>
                <a:schemeClr val="tx1"/>
              </a:solidFill>
            </a:rPr>
            <a:t>Оценки на устном экзамене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74841" y="3166539"/>
        <a:ext cx="8079918" cy="1383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15095-36EF-414E-ABD7-BEB3BA3FFAB8}">
      <dsp:nvSpPr>
        <dsp:cNvPr id="0" name=""/>
        <dsp:cNvSpPr/>
      </dsp:nvSpPr>
      <dsp:spPr>
        <a:xfrm>
          <a:off x="0" y="5350"/>
          <a:ext cx="8429684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solidFill>
                <a:schemeClr val="tx1"/>
              </a:solidFill>
            </a:rPr>
            <a:t>Компании А и B – одинаковая валовая прибыль в течение последних пяти лет</a:t>
          </a:r>
        </a:p>
      </dsp:txBody>
      <dsp:txXfrm>
        <a:off x="48547" y="53897"/>
        <a:ext cx="8332590" cy="897406"/>
      </dsp:txXfrm>
    </dsp:sp>
    <dsp:sp modelId="{D8385B24-454F-4550-B985-3F8727310D00}">
      <dsp:nvSpPr>
        <dsp:cNvPr id="0" name=""/>
        <dsp:cNvSpPr/>
      </dsp:nvSpPr>
      <dsp:spPr>
        <a:xfrm>
          <a:off x="0" y="1071850"/>
          <a:ext cx="8429684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solidFill>
                <a:schemeClr val="tx1"/>
              </a:solidFill>
            </a:rPr>
            <a:t>Но А тратила на маркетинг гораздо больше Б. Рентабельность продаж  А - ниже, чем в Б</a:t>
          </a:r>
        </a:p>
      </dsp:txBody>
      <dsp:txXfrm>
        <a:off x="48547" y="1120397"/>
        <a:ext cx="8332590" cy="897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15095-36EF-414E-ABD7-BEB3BA3FFAB8}">
      <dsp:nvSpPr>
        <dsp:cNvPr id="0" name=""/>
        <dsp:cNvSpPr/>
      </dsp:nvSpPr>
      <dsp:spPr>
        <a:xfrm>
          <a:off x="0" y="139008"/>
          <a:ext cx="8143932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solidFill>
                <a:schemeClr val="tx1"/>
              </a:solidFill>
            </a:rPr>
            <a:t>У А в три раза больше клиентов, чем у Б. Ежегодный отток клиентов в А гораздо ниже</a:t>
          </a:r>
        </a:p>
      </dsp:txBody>
      <dsp:txXfrm>
        <a:off x="59399" y="198407"/>
        <a:ext cx="8025134" cy="1098002"/>
      </dsp:txXfrm>
    </dsp:sp>
    <dsp:sp modelId="{D8385B24-454F-4550-B985-3F8727310D00}">
      <dsp:nvSpPr>
        <dsp:cNvPr id="0" name=""/>
        <dsp:cNvSpPr/>
      </dsp:nvSpPr>
      <dsp:spPr>
        <a:xfrm>
          <a:off x="370182" y="1734103"/>
          <a:ext cx="7403567" cy="1106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tx1"/>
              </a:solidFill>
            </a:rPr>
            <a:t>Стоимость  клиентской базы А в 4 раза выше, чем у Б</a:t>
          </a:r>
        </a:p>
      </dsp:txBody>
      <dsp:txXfrm>
        <a:off x="424181" y="1788102"/>
        <a:ext cx="7295569" cy="9981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A570A-4AD4-4749-BE25-8D5243C87EB2}">
      <dsp:nvSpPr>
        <dsp:cNvPr id="0" name=""/>
        <dsp:cNvSpPr/>
      </dsp:nvSpPr>
      <dsp:spPr>
        <a:xfrm>
          <a:off x="0" y="686504"/>
          <a:ext cx="8229600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/>
            <a:t>Философия бизнеса: покупатели определяют успех фирмы</a:t>
          </a:r>
          <a:endParaRPr lang="ru-RU" sz="2600" kern="1200" dirty="0"/>
        </a:p>
      </dsp:txBody>
      <dsp:txXfrm>
        <a:off x="50489" y="736993"/>
        <a:ext cx="8128622" cy="933302"/>
      </dsp:txXfrm>
    </dsp:sp>
    <dsp:sp modelId="{A4D22B9A-571F-4A55-ABFC-7F52D2A2BBA6}">
      <dsp:nvSpPr>
        <dsp:cNvPr id="0" name=""/>
        <dsp:cNvSpPr/>
      </dsp:nvSpPr>
      <dsp:spPr>
        <a:xfrm>
          <a:off x="0" y="1795664"/>
          <a:ext cx="8229600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/>
            <a:t>Рыночная политика: приобретение и удержание потребителей</a:t>
          </a:r>
          <a:endParaRPr lang="ru-RU" sz="2600" kern="1200" dirty="0"/>
        </a:p>
      </dsp:txBody>
      <dsp:txXfrm>
        <a:off x="50489" y="1846153"/>
        <a:ext cx="8128622" cy="933302"/>
      </dsp:txXfrm>
    </dsp:sp>
    <dsp:sp modelId="{D579A69A-DC2E-4D48-9C34-143C9117B917}">
      <dsp:nvSpPr>
        <dsp:cNvPr id="0" name=""/>
        <dsp:cNvSpPr/>
      </dsp:nvSpPr>
      <dsp:spPr>
        <a:xfrm>
          <a:off x="0" y="2904824"/>
          <a:ext cx="8229600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/>
            <a:t>«Маркетинг и инновации обеспечивают результаты, а все остальное – это расходы» </a:t>
          </a:r>
          <a:r>
            <a:rPr lang="ru-RU" sz="2600" kern="1200" dirty="0" err="1"/>
            <a:t>П.Друкер</a:t>
          </a:r>
          <a:endParaRPr lang="ru-RU" sz="2600" kern="1200" dirty="0"/>
        </a:p>
      </dsp:txBody>
      <dsp:txXfrm>
        <a:off x="50489" y="2955313"/>
        <a:ext cx="8128622" cy="9333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D5491-B8D7-4EB3-85B5-A251B3F1E4FC}">
      <dsp:nvSpPr>
        <dsp:cNvPr id="0" name=""/>
        <dsp:cNvSpPr/>
      </dsp:nvSpPr>
      <dsp:spPr>
        <a:xfrm>
          <a:off x="0" y="2637"/>
          <a:ext cx="8358246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my standard question has become, </a:t>
          </a:r>
          <a:r>
            <a:rPr lang="en-US" sz="1900" b="1" kern="1200" dirty="0"/>
            <a:t>“Where else can we find money to put into marketing?”</a:t>
          </a:r>
          <a:endParaRPr lang="ru-RU" sz="1900" b="1" kern="1200" dirty="0"/>
        </a:p>
      </dsp:txBody>
      <dsp:txXfrm>
        <a:off x="36896" y="39533"/>
        <a:ext cx="8284454" cy="682028"/>
      </dsp:txXfrm>
    </dsp:sp>
    <dsp:sp modelId="{19A72D47-33E4-4CC5-AE5E-51F7DD7C41DB}">
      <dsp:nvSpPr>
        <dsp:cNvPr id="0" name=""/>
        <dsp:cNvSpPr/>
      </dsp:nvSpPr>
      <dsp:spPr>
        <a:xfrm>
          <a:off x="0" y="813177"/>
          <a:ext cx="8358246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churn and retention were not in the vocabulary seven or eight years ago</a:t>
          </a:r>
          <a:endParaRPr lang="ru-RU" sz="1900" b="1" kern="1200" dirty="0"/>
        </a:p>
      </dsp:txBody>
      <dsp:txXfrm>
        <a:off x="36896" y="850073"/>
        <a:ext cx="8284454" cy="6820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EE79D-57D0-47CF-9AF9-D58AEFCC985C}">
      <dsp:nvSpPr>
        <dsp:cNvPr id="0" name=""/>
        <dsp:cNvSpPr/>
      </dsp:nvSpPr>
      <dsp:spPr>
        <a:xfrm>
          <a:off x="0" y="3371150"/>
          <a:ext cx="8229600" cy="125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rial"/>
              <a:cs typeface="Arial"/>
            </a:rPr>
            <a:t>►</a:t>
          </a:r>
          <a:r>
            <a:rPr lang="en-US" sz="2000" b="1" kern="1200" dirty="0">
              <a:solidFill>
                <a:schemeClr val="tx1"/>
              </a:solidFill>
            </a:rPr>
            <a:t>Dave Carroll</a:t>
          </a:r>
          <a:r>
            <a:rPr lang="ru-RU" sz="2000" b="1" kern="1200" dirty="0">
              <a:solidFill>
                <a:schemeClr val="tx1"/>
              </a:solidFill>
            </a:rPr>
            <a:t>:</a:t>
          </a:r>
          <a:r>
            <a:rPr lang="en-US" sz="2000" b="1" kern="1200" dirty="0">
              <a:solidFill>
                <a:schemeClr val="tx1"/>
              </a:solidFill>
            </a:rPr>
            <a:t>  </a:t>
          </a:r>
          <a:r>
            <a:rPr lang="ru-RU" sz="2000" b="1" kern="1200" dirty="0">
              <a:solidFill>
                <a:schemeClr val="tx1"/>
              </a:solidFill>
            </a:rPr>
            <a:t>«</a:t>
          </a:r>
          <a:r>
            <a:rPr lang="en-US" sz="2000" b="1" kern="1200" dirty="0">
              <a:solidFill>
                <a:schemeClr val="tx1"/>
              </a:solidFill>
            </a:rPr>
            <a:t>United Breaks Guitars</a:t>
          </a:r>
          <a:r>
            <a:rPr lang="ru-RU" sz="2000" b="1" kern="1200" dirty="0">
              <a:solidFill>
                <a:schemeClr val="tx1"/>
              </a:solidFill>
            </a:rPr>
            <a:t>» - </a:t>
          </a:r>
          <a:r>
            <a:rPr lang="ru-RU" sz="2000" kern="1200" dirty="0">
              <a:solidFill>
                <a:schemeClr val="tx1"/>
              </a:solidFill>
            </a:rPr>
            <a:t>на </a:t>
          </a:r>
          <a:r>
            <a:rPr lang="en-US" sz="2000" kern="1200" dirty="0">
              <a:solidFill>
                <a:schemeClr val="tx1"/>
              </a:solidFill>
            </a:rPr>
            <a:t>YouTube</a:t>
          </a:r>
          <a:endParaRPr lang="ru-RU" sz="2000" kern="1200" dirty="0">
            <a:solidFill>
              <a:schemeClr val="tx1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rial"/>
              <a:cs typeface="Arial"/>
            </a:rPr>
            <a:t>►</a:t>
          </a:r>
          <a:r>
            <a:rPr lang="ru-RU" sz="2000" kern="1200" dirty="0">
              <a:solidFill>
                <a:schemeClr val="tx1"/>
              </a:solidFill>
            </a:rPr>
            <a:t>Акции </a:t>
          </a:r>
          <a:r>
            <a:rPr lang="en-US" sz="2000" b="1" kern="1200" dirty="0">
              <a:solidFill>
                <a:schemeClr val="tx1"/>
              </a:solidFill>
            </a:rPr>
            <a:t>United Airlines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  <a:r>
            <a:rPr lang="ru-RU" sz="2000" kern="1200" dirty="0">
              <a:solidFill>
                <a:schemeClr val="tx1"/>
              </a:solidFill>
            </a:rPr>
            <a:t>через две недели после запуска клипа в июле 2009 упали на 10% (потери </a:t>
          </a:r>
          <a:r>
            <a:rPr lang="en-US" sz="2000" kern="1200" dirty="0">
              <a:solidFill>
                <a:schemeClr val="tx1"/>
              </a:solidFill>
            </a:rPr>
            <a:t>$</a:t>
          </a:r>
          <a:r>
            <a:rPr lang="ru-RU" sz="2000" kern="1200" dirty="0">
              <a:solidFill>
                <a:schemeClr val="tx1"/>
              </a:solidFill>
            </a:rPr>
            <a:t>180 </a:t>
          </a:r>
          <a:r>
            <a:rPr lang="ru-RU" sz="2000" kern="1200" dirty="0" err="1">
              <a:solidFill>
                <a:schemeClr val="tx1"/>
              </a:solidFill>
            </a:rPr>
            <a:t>млн</a:t>
          </a:r>
          <a:r>
            <a:rPr lang="ru-RU" sz="2000" kern="1200" dirty="0">
              <a:solidFill>
                <a:schemeClr val="tx1"/>
              </a:solidFill>
            </a:rPr>
            <a:t>)  </a:t>
          </a:r>
        </a:p>
      </dsp:txBody>
      <dsp:txXfrm>
        <a:off x="61256" y="3432406"/>
        <a:ext cx="8107088" cy="11323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F8914-2E1A-4EB7-B099-541FB96860FC}">
      <dsp:nvSpPr>
        <dsp:cNvPr id="0" name=""/>
        <dsp:cNvSpPr/>
      </dsp:nvSpPr>
      <dsp:spPr>
        <a:xfrm>
          <a:off x="2034766" y="1460"/>
          <a:ext cx="1807308" cy="90365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Стратегический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маркетинг</a:t>
          </a:r>
        </a:p>
      </dsp:txBody>
      <dsp:txXfrm>
        <a:off x="2061233" y="27927"/>
        <a:ext cx="1754374" cy="850720"/>
      </dsp:txXfrm>
    </dsp:sp>
    <dsp:sp modelId="{58641D7B-1960-454F-87C2-1EC5F111A66A}">
      <dsp:nvSpPr>
        <dsp:cNvPr id="0" name=""/>
        <dsp:cNvSpPr/>
      </dsp:nvSpPr>
      <dsp:spPr>
        <a:xfrm>
          <a:off x="2215497" y="905114"/>
          <a:ext cx="180730" cy="677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740"/>
              </a:lnTo>
              <a:lnTo>
                <a:pt x="180730" y="67774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BA0FF-0CB1-4C73-A5EB-FFBE6ACC08F7}">
      <dsp:nvSpPr>
        <dsp:cNvPr id="0" name=""/>
        <dsp:cNvSpPr/>
      </dsp:nvSpPr>
      <dsp:spPr>
        <a:xfrm>
          <a:off x="2396227" y="1131027"/>
          <a:ext cx="1445846" cy="90365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Исследования - </a:t>
          </a:r>
          <a:r>
            <a:rPr lang="en-US" sz="1600" kern="1200" dirty="0"/>
            <a:t>STP</a:t>
          </a:r>
          <a:endParaRPr lang="ru-RU" sz="1600" kern="1200" dirty="0"/>
        </a:p>
      </dsp:txBody>
      <dsp:txXfrm>
        <a:off x="2422694" y="1157494"/>
        <a:ext cx="1392912" cy="850720"/>
      </dsp:txXfrm>
    </dsp:sp>
    <dsp:sp modelId="{7A9EC508-3D3E-4A3D-860D-55C69FF0E00F}">
      <dsp:nvSpPr>
        <dsp:cNvPr id="0" name=""/>
        <dsp:cNvSpPr/>
      </dsp:nvSpPr>
      <dsp:spPr>
        <a:xfrm>
          <a:off x="2215497" y="905114"/>
          <a:ext cx="180730" cy="1807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7308"/>
              </a:lnTo>
              <a:lnTo>
                <a:pt x="180730" y="18073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0F38B-30EB-494D-A7DA-4CB17EBE68E8}">
      <dsp:nvSpPr>
        <dsp:cNvPr id="0" name=""/>
        <dsp:cNvSpPr/>
      </dsp:nvSpPr>
      <dsp:spPr>
        <a:xfrm>
          <a:off x="2396227" y="2260595"/>
          <a:ext cx="1445846" cy="90365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планирование</a:t>
          </a:r>
        </a:p>
      </dsp:txBody>
      <dsp:txXfrm>
        <a:off x="2422694" y="2287062"/>
        <a:ext cx="1392912" cy="850720"/>
      </dsp:txXfrm>
    </dsp:sp>
    <dsp:sp modelId="{A88BF80E-7E53-4DD6-B79A-C21FC9CF90D4}">
      <dsp:nvSpPr>
        <dsp:cNvPr id="0" name=""/>
        <dsp:cNvSpPr/>
      </dsp:nvSpPr>
      <dsp:spPr>
        <a:xfrm>
          <a:off x="2215497" y="905114"/>
          <a:ext cx="180730" cy="2936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6876"/>
              </a:lnTo>
              <a:lnTo>
                <a:pt x="180730" y="293687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B5C66-8439-4120-A78A-4096CEC23CDA}">
      <dsp:nvSpPr>
        <dsp:cNvPr id="0" name=""/>
        <dsp:cNvSpPr/>
      </dsp:nvSpPr>
      <dsp:spPr>
        <a:xfrm>
          <a:off x="2396227" y="3390163"/>
          <a:ext cx="1445846" cy="90365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Анализ и оптимизация</a:t>
          </a:r>
        </a:p>
      </dsp:txBody>
      <dsp:txXfrm>
        <a:off x="2422694" y="3416630"/>
        <a:ext cx="1392912" cy="850720"/>
      </dsp:txXfrm>
    </dsp:sp>
    <dsp:sp modelId="{7DE001C2-D0CB-458B-A4F8-12068D1AEFF4}">
      <dsp:nvSpPr>
        <dsp:cNvPr id="0" name=""/>
        <dsp:cNvSpPr/>
      </dsp:nvSpPr>
      <dsp:spPr>
        <a:xfrm>
          <a:off x="4293902" y="1460"/>
          <a:ext cx="1807308" cy="903654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Тактический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маркетинг</a:t>
          </a:r>
        </a:p>
      </dsp:txBody>
      <dsp:txXfrm>
        <a:off x="4320369" y="27927"/>
        <a:ext cx="1754374" cy="850720"/>
      </dsp:txXfrm>
    </dsp:sp>
    <dsp:sp modelId="{0C412366-068E-4643-9FE1-6D76FA03B428}">
      <dsp:nvSpPr>
        <dsp:cNvPr id="0" name=""/>
        <dsp:cNvSpPr/>
      </dsp:nvSpPr>
      <dsp:spPr>
        <a:xfrm>
          <a:off x="4474632" y="905114"/>
          <a:ext cx="180730" cy="565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380"/>
              </a:lnTo>
              <a:lnTo>
                <a:pt x="180730" y="56538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F7862-1211-401B-AAF9-CF5185EB3B1D}">
      <dsp:nvSpPr>
        <dsp:cNvPr id="0" name=""/>
        <dsp:cNvSpPr/>
      </dsp:nvSpPr>
      <dsp:spPr>
        <a:xfrm>
          <a:off x="4655363" y="1131027"/>
          <a:ext cx="2165777" cy="67893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Контент</a:t>
          </a:r>
          <a:r>
            <a:rPr lang="ru-RU" sz="1600" kern="1200" dirty="0"/>
            <a:t>, впечатления</a:t>
          </a:r>
        </a:p>
      </dsp:txBody>
      <dsp:txXfrm>
        <a:off x="4675248" y="1150912"/>
        <a:ext cx="2126007" cy="639163"/>
      </dsp:txXfrm>
    </dsp:sp>
    <dsp:sp modelId="{24D2029E-CC02-4588-8DEB-539C2F3EA627}">
      <dsp:nvSpPr>
        <dsp:cNvPr id="0" name=""/>
        <dsp:cNvSpPr/>
      </dsp:nvSpPr>
      <dsp:spPr>
        <a:xfrm>
          <a:off x="4474632" y="905114"/>
          <a:ext cx="180730" cy="1470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227"/>
              </a:lnTo>
              <a:lnTo>
                <a:pt x="180730" y="14702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20EE3-8340-4452-AABA-9D814CBF2010}">
      <dsp:nvSpPr>
        <dsp:cNvPr id="0" name=""/>
        <dsp:cNvSpPr/>
      </dsp:nvSpPr>
      <dsp:spPr>
        <a:xfrm>
          <a:off x="4655363" y="2035875"/>
          <a:ext cx="2239587" cy="67893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SMM</a:t>
          </a:r>
          <a:r>
            <a:rPr lang="ru-RU" sz="1600" kern="1200" dirty="0"/>
            <a:t>, мобильный, диалоговый маркетинг</a:t>
          </a:r>
        </a:p>
      </dsp:txBody>
      <dsp:txXfrm>
        <a:off x="4675248" y="2055760"/>
        <a:ext cx="2199817" cy="639163"/>
      </dsp:txXfrm>
    </dsp:sp>
    <dsp:sp modelId="{4AFBD14C-BE54-4C17-B45C-3C6118CC628C}">
      <dsp:nvSpPr>
        <dsp:cNvPr id="0" name=""/>
        <dsp:cNvSpPr/>
      </dsp:nvSpPr>
      <dsp:spPr>
        <a:xfrm>
          <a:off x="4474632" y="905114"/>
          <a:ext cx="180730" cy="2375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5074"/>
              </a:lnTo>
              <a:lnTo>
                <a:pt x="180730" y="2375074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D5614-A891-4C37-95F7-D1343876E6C9}">
      <dsp:nvSpPr>
        <dsp:cNvPr id="0" name=""/>
        <dsp:cNvSpPr/>
      </dsp:nvSpPr>
      <dsp:spPr>
        <a:xfrm>
          <a:off x="4655363" y="2940722"/>
          <a:ext cx="2165777" cy="67893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E-Commerce</a:t>
          </a:r>
          <a:r>
            <a:rPr lang="ru-RU" sz="1600" kern="1200" dirty="0"/>
            <a:t> </a:t>
          </a:r>
        </a:p>
      </dsp:txBody>
      <dsp:txXfrm>
        <a:off x="4675248" y="2960607"/>
        <a:ext cx="2126007" cy="639163"/>
      </dsp:txXfrm>
    </dsp:sp>
    <dsp:sp modelId="{BDE10A65-26A7-4673-9293-C659F827930E}">
      <dsp:nvSpPr>
        <dsp:cNvPr id="0" name=""/>
        <dsp:cNvSpPr/>
      </dsp:nvSpPr>
      <dsp:spPr>
        <a:xfrm>
          <a:off x="4474632" y="905114"/>
          <a:ext cx="180730" cy="3279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9921"/>
              </a:lnTo>
              <a:lnTo>
                <a:pt x="180730" y="3279921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AFC96-7B29-47E5-8DED-713AE2D801CB}">
      <dsp:nvSpPr>
        <dsp:cNvPr id="0" name=""/>
        <dsp:cNvSpPr/>
      </dsp:nvSpPr>
      <dsp:spPr>
        <a:xfrm>
          <a:off x="4655363" y="3845569"/>
          <a:ext cx="2165777" cy="67893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SEO</a:t>
          </a:r>
          <a:r>
            <a:rPr lang="ru-RU" sz="1600" kern="1200" dirty="0"/>
            <a:t>, </a:t>
          </a:r>
          <a:r>
            <a:rPr lang="en-US" sz="1600" kern="1200" dirty="0"/>
            <a:t>SERM</a:t>
          </a:r>
          <a:r>
            <a:rPr lang="ru-RU" sz="1600" kern="1200" dirty="0"/>
            <a:t> и реклама</a:t>
          </a:r>
        </a:p>
      </dsp:txBody>
      <dsp:txXfrm>
        <a:off x="4675248" y="3865454"/>
        <a:ext cx="2126007" cy="6391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771FE-BC4E-46DB-AF5A-265D2E360230}">
      <dsp:nvSpPr>
        <dsp:cNvPr id="0" name=""/>
        <dsp:cNvSpPr/>
      </dsp:nvSpPr>
      <dsp:spPr>
        <a:xfrm>
          <a:off x="1571647" y="3425299"/>
          <a:ext cx="4343500" cy="1646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Интернет меняет все!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/>
              <a:cs typeface="Arial"/>
            </a:rPr>
            <a:t>►</a:t>
          </a:r>
          <a:r>
            <a:rPr lang="ru-RU" sz="1600" b="1" kern="1200" dirty="0">
              <a:solidFill>
                <a:schemeClr val="tx1"/>
              </a:solidFill>
            </a:rPr>
            <a:t>Это не просто новый канал коммуникации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/>
              <a:cs typeface="Arial"/>
            </a:rPr>
            <a:t>► </a:t>
          </a:r>
          <a:r>
            <a:rPr lang="ru-RU" sz="1600" b="1" kern="1200" dirty="0">
              <a:solidFill>
                <a:schemeClr val="tx1"/>
              </a:solidFill>
            </a:rPr>
            <a:t>Это – новый способ работы в области исследований,  продуктовых инноваций, дистрибуции, ценообразования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chemeClr val="tx1"/>
            </a:solidFill>
          </a:endParaRPr>
        </a:p>
      </dsp:txBody>
      <dsp:txXfrm>
        <a:off x="1652037" y="3505689"/>
        <a:ext cx="4182720" cy="14860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E46B2-F2E6-486C-8AE5-BECA8906B6D8}">
      <dsp:nvSpPr>
        <dsp:cNvPr id="0" name=""/>
        <dsp:cNvSpPr/>
      </dsp:nvSpPr>
      <dsp:spPr>
        <a:xfrm>
          <a:off x="185710" y="42856"/>
          <a:ext cx="2597682" cy="163669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1</a:t>
          </a:r>
          <a:r>
            <a:rPr lang="ru-RU" sz="2000" kern="1200" dirty="0"/>
            <a:t>. </a:t>
          </a:r>
          <a:r>
            <a:rPr lang="en-US" sz="2000" kern="1200" dirty="0"/>
            <a:t>PEST</a:t>
          </a:r>
          <a:r>
            <a:rPr lang="ru-RU" sz="2000" kern="1200" dirty="0"/>
            <a:t>-анализ   </a:t>
          </a:r>
        </a:p>
      </dsp:txBody>
      <dsp:txXfrm>
        <a:off x="224060" y="81206"/>
        <a:ext cx="2520982" cy="1598348"/>
      </dsp:txXfrm>
    </dsp:sp>
    <dsp:sp modelId="{35A5844D-CA2A-4DAC-9426-4ADC9FAE5B3F}">
      <dsp:nvSpPr>
        <dsp:cNvPr id="0" name=""/>
        <dsp:cNvSpPr/>
      </dsp:nvSpPr>
      <dsp:spPr>
        <a:xfrm>
          <a:off x="971521" y="1757359"/>
          <a:ext cx="1748033" cy="56109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Анализ ситуации</a:t>
          </a:r>
        </a:p>
      </dsp:txBody>
      <dsp:txXfrm>
        <a:off x="971521" y="1757359"/>
        <a:ext cx="1231009" cy="561094"/>
      </dsp:txXfrm>
    </dsp:sp>
    <dsp:sp modelId="{852F34C2-2C8B-4D7D-B844-FC85BD44DC53}">
      <dsp:nvSpPr>
        <dsp:cNvPr id="0" name=""/>
        <dsp:cNvSpPr/>
      </dsp:nvSpPr>
      <dsp:spPr>
        <a:xfrm>
          <a:off x="185709" y="1685924"/>
          <a:ext cx="611811" cy="6118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048AC-B5A3-44D5-B073-823487E25870}">
      <dsp:nvSpPr>
        <dsp:cNvPr id="0" name=""/>
        <dsp:cNvSpPr/>
      </dsp:nvSpPr>
      <dsp:spPr>
        <a:xfrm>
          <a:off x="5361094" y="2702814"/>
          <a:ext cx="2868505" cy="177754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4.1.  Показатели и цели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4.2. Маркети</a:t>
          </a:r>
          <a:r>
            <a:rPr lang="ru-RU" sz="2000" b="1" kern="1200" dirty="0">
              <a:solidFill>
                <a:srgbClr val="0070C0"/>
              </a:solidFill>
              <a:latin typeface="+mn-lt"/>
              <a:ea typeface="+mn-ea"/>
              <a:cs typeface="+mn-cs"/>
            </a:rPr>
            <a:t>нг – </a:t>
          </a:r>
          <a:r>
            <a:rPr lang="ru-RU" sz="2000" kern="1200" dirty="0" err="1"/>
            <a:t>микс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4.3. </a:t>
          </a:r>
          <a:r>
            <a:rPr lang="en-US" sz="2000" kern="1200" dirty="0"/>
            <a:t>SWOT </a:t>
          </a:r>
          <a:r>
            <a:rPr lang="ru-RU" sz="2000" kern="1200" dirty="0"/>
            <a:t>и портфельный анализ</a:t>
          </a:r>
        </a:p>
      </dsp:txBody>
      <dsp:txXfrm>
        <a:off x="5402744" y="2744464"/>
        <a:ext cx="2785205" cy="1735896"/>
      </dsp:txXfrm>
    </dsp:sp>
    <dsp:sp modelId="{26A8A2E9-CD3D-4790-97AF-E43E28DF4388}">
      <dsp:nvSpPr>
        <dsp:cNvPr id="0" name=""/>
        <dsp:cNvSpPr/>
      </dsp:nvSpPr>
      <dsp:spPr>
        <a:xfrm>
          <a:off x="5686430" y="4400570"/>
          <a:ext cx="1968355" cy="56109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Анализ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Компании</a:t>
          </a:r>
        </a:p>
      </dsp:txBody>
      <dsp:txXfrm>
        <a:off x="5686430" y="4400570"/>
        <a:ext cx="1386165" cy="561094"/>
      </dsp:txXfrm>
    </dsp:sp>
    <dsp:sp modelId="{47F790A8-459A-4864-8855-4AA7A1C9E7CA}">
      <dsp:nvSpPr>
        <dsp:cNvPr id="0" name=""/>
        <dsp:cNvSpPr/>
      </dsp:nvSpPr>
      <dsp:spPr>
        <a:xfrm>
          <a:off x="7543826" y="4329130"/>
          <a:ext cx="611811" cy="61181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6B278-6A5E-4CED-84D5-256372A0DB37}">
      <dsp:nvSpPr>
        <dsp:cNvPr id="0" name=""/>
        <dsp:cNvSpPr/>
      </dsp:nvSpPr>
      <dsp:spPr>
        <a:xfrm>
          <a:off x="0" y="2328864"/>
          <a:ext cx="3055230" cy="21348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1" kern="1200" dirty="0"/>
            <a:t>3</a:t>
          </a:r>
          <a:r>
            <a:rPr lang="ru-RU" sz="2000" i="1" kern="1200" dirty="0"/>
            <a:t>.</a:t>
          </a:r>
          <a:r>
            <a:rPr lang="en-US" sz="2000" i="1" kern="1200" dirty="0"/>
            <a:t>1. </a:t>
          </a:r>
          <a:r>
            <a:rPr lang="ru-RU" sz="2000" i="1" kern="1200" dirty="0"/>
            <a:t>Основные конкуренты, доли рынка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3.2. </a:t>
          </a:r>
          <a:r>
            <a:rPr lang="ru-RU" sz="2000" i="1" kern="1200" dirty="0"/>
            <a:t>Позиционирование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i="1" kern="1200" dirty="0"/>
            <a:t>3.3. Прибыльность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i="1" kern="1200" dirty="0"/>
            <a:t>3.4.Силы и слабости</a:t>
          </a:r>
          <a:endParaRPr lang="ru-RU" sz="2000" kern="1200" dirty="0"/>
        </a:p>
      </dsp:txBody>
      <dsp:txXfrm>
        <a:off x="50023" y="2378887"/>
        <a:ext cx="2955184" cy="2084848"/>
      </dsp:txXfrm>
    </dsp:sp>
    <dsp:sp modelId="{619C15E8-F7DB-40F2-A8DE-8A9EF8BE3D09}">
      <dsp:nvSpPr>
        <dsp:cNvPr id="0" name=""/>
        <dsp:cNvSpPr/>
      </dsp:nvSpPr>
      <dsp:spPr>
        <a:xfrm>
          <a:off x="614336" y="4410977"/>
          <a:ext cx="1928238" cy="56109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Анализ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Конкурентов</a:t>
          </a:r>
        </a:p>
      </dsp:txBody>
      <dsp:txXfrm>
        <a:off x="614336" y="4410977"/>
        <a:ext cx="1357914" cy="561094"/>
      </dsp:txXfrm>
    </dsp:sp>
    <dsp:sp modelId="{6387DAAA-49EA-4259-A047-F20E2763BD88}">
      <dsp:nvSpPr>
        <dsp:cNvPr id="0" name=""/>
        <dsp:cNvSpPr/>
      </dsp:nvSpPr>
      <dsp:spPr>
        <a:xfrm>
          <a:off x="0" y="4360260"/>
          <a:ext cx="611811" cy="61181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4C465-2EBB-4A16-A14A-0A14A9EFFA20}">
      <dsp:nvSpPr>
        <dsp:cNvPr id="0" name=""/>
        <dsp:cNvSpPr/>
      </dsp:nvSpPr>
      <dsp:spPr>
        <a:xfrm>
          <a:off x="4910171" y="0"/>
          <a:ext cx="3319428" cy="178317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i="1" kern="1200" dirty="0"/>
            <a:t>2.1. Общий размер, рост, тенденции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i="1" kern="1200" dirty="0"/>
            <a:t>2.2. Потребительские Сегменты</a:t>
          </a:r>
          <a:endParaRPr lang="ru-RU" sz="2000" kern="1200" dirty="0"/>
        </a:p>
      </dsp:txBody>
      <dsp:txXfrm>
        <a:off x="4951953" y="41782"/>
        <a:ext cx="3235864" cy="1741388"/>
      </dsp:txXfrm>
    </dsp:sp>
    <dsp:sp modelId="{DB98EEC0-76EE-4C4B-A787-70534ABDBE2C}">
      <dsp:nvSpPr>
        <dsp:cNvPr id="0" name=""/>
        <dsp:cNvSpPr/>
      </dsp:nvSpPr>
      <dsp:spPr>
        <a:xfrm>
          <a:off x="5614997" y="1864501"/>
          <a:ext cx="1748033" cy="56109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Анализ Рынка</a:t>
          </a:r>
        </a:p>
      </dsp:txBody>
      <dsp:txXfrm>
        <a:off x="5614997" y="1864501"/>
        <a:ext cx="1231009" cy="561094"/>
      </dsp:txXfrm>
    </dsp:sp>
    <dsp:sp modelId="{0B25E910-B450-41A8-9E8B-DC4EE490ABE3}">
      <dsp:nvSpPr>
        <dsp:cNvPr id="0" name=""/>
        <dsp:cNvSpPr/>
      </dsp:nvSpPr>
      <dsp:spPr>
        <a:xfrm>
          <a:off x="7472384" y="1793061"/>
          <a:ext cx="611811" cy="61181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FF06E-94C9-422F-996A-77BBDAE2655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27336-DE23-4389-AB09-E30666275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95106-8B78-4AFB-BBD2-E0C6A2EF73B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8B749-D69B-4C54-AA5F-0FB82E3EEF2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Keywords share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23A0A-B75F-480B-AFF5-F1417441366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27336-DE23-4389-AB09-E306662759D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95106-8B78-4AFB-BBD2-E0C6A2EF73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C2B9D-44D5-4C82-806F-7CB7B47BE78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95106-8B78-4AFB-BBD2-E0C6A2EF73B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Matt Lawson Jul 2016</a:t>
            </a:r>
            <a:r>
              <a:rPr lang="ru-RU" dirty="0"/>
              <a:t> </a:t>
            </a:r>
            <a:r>
              <a:rPr lang="en-US" b="1" dirty="0"/>
              <a:t>It's time to rethink marketing measurement for growth</a:t>
            </a:r>
            <a:endParaRPr lang="ru-RU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Director of Marketing, Performance Ads at Google</a:t>
            </a:r>
            <a:r>
              <a:rPr lang="ru-RU" b="1" dirty="0"/>
              <a:t> </a:t>
            </a:r>
            <a:r>
              <a:rPr lang="en-US" b="0" dirty="0"/>
              <a:t>https://www.thinkwithgoogle.com/marketing-resources/data-measurement/digital-marketing-rethink-measurement-mobile-first-world</a:t>
            </a:r>
            <a:r>
              <a:rPr lang="en-US" b="1" dirty="0"/>
              <a:t>/</a:t>
            </a:r>
          </a:p>
          <a:p>
            <a:r>
              <a:rPr lang="ru-RU" dirty="0"/>
              <a:t>Два основных первичных канала коммуникации в интернете, собственниками которых со 100% контролем были бренды,</a:t>
            </a:r>
            <a:r>
              <a:rPr lang="ru-RU" baseline="0" dirty="0"/>
              <a:t> </a:t>
            </a:r>
            <a:r>
              <a:rPr lang="ru-RU" dirty="0"/>
              <a:t> в последние годы дополняются новыми. Социальные</a:t>
            </a:r>
            <a:r>
              <a:rPr lang="ru-RU" baseline="0" dirty="0"/>
              <a:t> каналы, платформы для размещения </a:t>
            </a:r>
            <a:r>
              <a:rPr lang="ru-RU" baseline="0" dirty="0" err="1"/>
              <a:t>контента</a:t>
            </a:r>
            <a:r>
              <a:rPr lang="ru-RU" baseline="0" dirty="0"/>
              <a:t> требуют переосмысления подходов к коммуникации с ЦА и к  отслеживанию процессов маркетинга и его результативности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BBA4A-2BE1-40C2-9F51-61607D8F2EC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Задача</a:t>
            </a:r>
            <a:r>
              <a:rPr lang="ru-RU" baseline="0" dirty="0"/>
              <a:t> стратегического маркетинга – отследить изменение </a:t>
            </a:r>
            <a:r>
              <a:rPr lang="ru-RU" baseline="0" dirty="0" err="1"/>
              <a:t>интернет-среды</a:t>
            </a:r>
            <a:r>
              <a:rPr lang="ru-RU" baseline="0" dirty="0"/>
              <a:t>, </a:t>
            </a:r>
            <a:r>
              <a:rPr lang="ru-RU" baseline="0" dirty="0" err="1"/>
              <a:t>интернет-рынков</a:t>
            </a:r>
            <a:r>
              <a:rPr lang="ru-RU" baseline="0" dirty="0"/>
              <a:t> с тем, чтобы наиболее эффективно использовать инструменты </a:t>
            </a:r>
            <a:r>
              <a:rPr lang="ru-RU" baseline="0" dirty="0" err="1"/>
              <a:t>интернет-маркетинга</a:t>
            </a:r>
            <a:r>
              <a:rPr lang="ru-RU" baseline="0" dirty="0"/>
              <a:t> для достижения целей маркетинга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55EA-45F4-4C5B-AB43-E6D9162EFCC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’</a:t>
            </a:r>
            <a:endParaRPr lang="ru-RU" dirty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C17461-33AF-452E-90D3-7A6D3BA87EA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https://www.greenbook.org/images/GRIT/2019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27336-DE23-4389-AB09-E306662759D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9B655F-1E18-48F7-B68F-178CA676DB7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3F8C-92DE-44B9-8E07-61BD755995F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369E-0CDB-42B3-92AB-55F835A4CF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3F8C-92DE-44B9-8E07-61BD755995F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369E-0CDB-42B3-92AB-55F835A4C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3F8C-92DE-44B9-8E07-61BD755995F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369E-0CDB-42B3-92AB-55F835A4C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3F8C-92DE-44B9-8E07-61BD755995F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369E-0CDB-42B3-92AB-55F835A4C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3F8C-92DE-44B9-8E07-61BD755995F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369E-0CDB-42B3-92AB-55F835A4C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3F8C-92DE-44B9-8E07-61BD755995F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369E-0CDB-42B3-92AB-55F835A4C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3F8C-92DE-44B9-8E07-61BD755995F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369E-0CDB-42B3-92AB-55F835A4C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3F8C-92DE-44B9-8E07-61BD755995F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369E-0CDB-42B3-92AB-55F835A4C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3F8C-92DE-44B9-8E07-61BD755995F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369E-0CDB-42B3-92AB-55F835A4C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3F8C-92DE-44B9-8E07-61BD755995F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B369E-0CDB-42B3-92AB-55F835A4CF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B513F8C-92DE-44B9-8E07-61BD755995F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5DB369E-0CDB-42B3-92AB-55F835A4C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B513F8C-92DE-44B9-8E07-61BD755995F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5DB369E-0CDB-42B3-92AB-55F835A4C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Social%20media%20put%20customers%20back%20at%20the%20centre%20of%20the%20organization&amp;img_url=http://blogs-images.forbes.com/sundaysteinkirchner/files/2012/08/customer-service.0822.12.jpg&amp;pos=1&amp;uinfo=sw-1079-sh-538-fw-0-fh-448-pd-1&amp;rpt=simage" TargetMode="Externa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3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dstat.yandex.ru/" TargetMode="External"/><Relationship Id="rId5" Type="http://schemas.openxmlformats.org/officeDocument/2006/relationships/image" Target="../media/image41.jpeg"/><Relationship Id="rId4" Type="http://schemas.openxmlformats.org/officeDocument/2006/relationships/hyperlink" Target="http://wordstat.yandex.ru/%20(10.11.2014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image" Target="../media/image44.gif"/><Relationship Id="rId4" Type="http://schemas.openxmlformats.org/officeDocument/2006/relationships/hyperlink" Target="http://www.printershowcase.com/tco11x17.aspx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img_url=http://file2.podfm.ru/29/295/2953/29533/images/pod_7.jpg?2&amp;uinfo=sw-643-sh-386-fw-0-fh-448-pd-1&amp;text=%D0%BA%D0%BB%D0%B8%D0%B5%D0%BD%D1%82%D1%81%D0%BA%D0%B0%D1%8F%20%D0%B1%D0%B0%D0%B7%D0%B0&amp;noreask=1&amp;pos=18&amp;lr=213&amp;rpt=simage" TargetMode="External"/><Relationship Id="rId13" Type="http://schemas.openxmlformats.org/officeDocument/2006/relationships/diagramColors" Target="../diagrams/colors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Layout" Target="../diagrams/layout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3.png"/><Relationship Id="rId10" Type="http://schemas.openxmlformats.org/officeDocument/2006/relationships/diagramData" Target="../diagrams/data3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Relationship Id="rId14" Type="http://schemas.microsoft.com/office/2007/relationships/diagramDrawing" Target="../diagrams/drawin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hyperlink" Target="http://images.yandex.ru/yandsearch?text=Waitrose%20%22click%20and%20collect%22&amp;fp=0&amp;img_url=http://www.designweek.co.uk/pictures/482xAny/P/web/c/h/x/collection-lockers-_660.jpg&amp;pos=2&amp;uinfo=ww-795-wh-386-fw-0-fh-448-pd-1&amp;rpt=simage" TargetMode="Externa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hyperlink" Target="http://images.yandex.ru/yandsearch?p=5&amp;text=%D0%BA%D0%BB%D0%B8%D0%B5%D0%BD%D1%82%D1%8B%20%D0%B8%20%D0%B8%D1%85%20%D0%BF%D0%BE%D1%82%D1%80%D0%B5%D0%B1%D0%BD%D0%BE%D1%81%D1%82%D0%B8&amp;img_url=http://www.workle.ru/storage/d1/4c/82/a5/12/89/b5/99/4f82-3e7fb0-3dd373.gif&amp;pos=163&amp;uinfo=sw-820-sh-399-fw-765-fh-448-pd-1&amp;rpt=simage" TargetMode="External"/><Relationship Id="rId7" Type="http://schemas.openxmlformats.org/officeDocument/2006/relationships/diagramData" Target="../diagrams/data4.xm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microsoft.com/office/2007/relationships/diagramDrawing" Target="../diagrams/drawing4.xml"/><Relationship Id="rId5" Type="http://schemas.openxmlformats.org/officeDocument/2006/relationships/hyperlink" Target="http://images.yandex.ru/yandsearch?p=1&amp;text=%D1%84%D0%B8%D0%BB%D0%BE%D1%81%D0%BE%D1%84%D0%B8%D1%8F%20%D0%B1%D0%B8%D0%B7%D0%BD%D0%B5%D1%81%D0%B0%20%D0%B8%20%D1%80%D1%8B%D0%BD%D0%BE%D1%87%D0%BD%D0%B0%D1%8F%20%D0%BF%D0%BE%D0%BB%D0%B8%D1%82%D0%B8%D0%BA%D0%B0&amp;img_url=http://files.ub.ua/news/news/7/638895_222827_1363590260.jpg&amp;pos=48&amp;uinfo=sw-1126-sh-562-fw-901-fh-448-pd-1&amp;rpt=simage" TargetMode="External"/><Relationship Id="rId10" Type="http://schemas.openxmlformats.org/officeDocument/2006/relationships/diagramColors" Target="../diagrams/colors4.xml"/><Relationship Id="rId4" Type="http://schemas.openxmlformats.org/officeDocument/2006/relationships/image" Target="../media/image7.jpeg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hyperlink" Target="http://www.mckinsey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imgres?imgurl&amp;imgrefurl=http://ra-gb.ru/blogi-ekspertov/brendovyij-debyut-2011.html&amp;h=0&amp;w=0&amp;sz=1&amp;tbnid=JcoZSnAV73ei4M&amp;tbnh=224&amp;tbnw=225&amp;zoom=1&amp;docid=kolUCO61owWKMM&amp;hl=ru&amp;ei=FblJUta_PIuK4gTP3YDQCQ&amp;ved=0CAEQsCU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0" y="428604"/>
          <a:ext cx="9144000" cy="9286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br>
              <a:rPr lang="ru-RU" sz="3000" dirty="0"/>
            </a:br>
            <a:br>
              <a:rPr lang="ru-RU" sz="3000" dirty="0"/>
            </a:br>
            <a:r>
              <a:rPr lang="ru-RU" dirty="0"/>
              <a:t>«Современный маркетинг»</a:t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6" descr="Экономический факультет МГУ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05750" y="36984"/>
            <a:ext cx="1238250" cy="809625"/>
          </a:xfrm>
          <a:prstGeom prst="rect">
            <a:avLst/>
          </a:prstGeom>
          <a:noFill/>
        </p:spPr>
      </p:pic>
      <p:sp>
        <p:nvSpPr>
          <p:cNvPr id="31750" name="AutoShape 6" descr="https://mail.yandex.ru/message_part/Ochkovskaya%20Marina%20for%20site.jpg?hid=1.2&amp;ids=2290000002651856466&amp;no_disposition=y&amp;name=Ochkovskaya%20Marina%20for%20site.jpg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Lena\AppData\Local\Temp\слепенкова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77000" y="1928802"/>
            <a:ext cx="2667000" cy="33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ru-RU" sz="3700" dirty="0"/>
              <a:t> Функции маркетинга в интернете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485782"/>
              </p:ext>
            </p:extLst>
          </p:nvPr>
        </p:nvGraphicFramePr>
        <p:xfrm>
          <a:off x="-1357354" y="1643050"/>
          <a:ext cx="892971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643570" y="1714488"/>
            <a:ext cx="3357586" cy="50006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</a:rPr>
              <a:t>Задача стратегического маркетинга – отследить изменения </a:t>
            </a:r>
            <a:r>
              <a:rPr lang="ru-RU" sz="2800" dirty="0" err="1">
                <a:solidFill>
                  <a:schemeClr val="tx1"/>
                </a:solidFill>
              </a:rPr>
              <a:t>интернет-среды</a:t>
            </a:r>
            <a:r>
              <a:rPr lang="ru-RU" sz="2800" dirty="0">
                <a:solidFill>
                  <a:schemeClr val="tx1"/>
                </a:solidFill>
              </a:rPr>
              <a:t>  и рынков, чтобы эффективно использовать инструменты ИМ для достижения целей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1571612"/>
          <a:ext cx="82296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7892" name="Picture 4" descr="http://im2-tub-ru.yandex.net/i?id=343447369-10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214950"/>
            <a:ext cx="200977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214290"/>
            <a:ext cx="842968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1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«</a:t>
            </a:r>
            <a:r>
              <a:rPr lang="en-US" sz="41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Joined-up marketing</a:t>
            </a:r>
            <a:r>
              <a:rPr lang="ru-RU" sz="41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»</a:t>
            </a:r>
            <a:r>
              <a:rPr lang="en-US" sz="41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1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-  революция в маркетинге</a:t>
            </a:r>
          </a:p>
        </p:txBody>
      </p:sp>
      <p:pic>
        <p:nvPicPr>
          <p:cNvPr id="11" name="Picture 6" descr="Экономический факультет МГУ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43834" y="357166"/>
            <a:ext cx="1285884" cy="809625"/>
          </a:xfrm>
          <a:prstGeom prst="rect">
            <a:avLst/>
          </a:prstGeom>
          <a:noFill/>
        </p:spPr>
      </p:pic>
      <p:pic>
        <p:nvPicPr>
          <p:cNvPr id="12" name="Picture 2" descr="http://im6-tub-ru.yandex.net/i?id=305996141-17-7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238000"/>
            <a:ext cx="2094368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elena\Pictures\поколение яяя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44000" y="5238000"/>
            <a:ext cx="2700000" cy="1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Изучаем курс , выполняя групповые проекты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8206" r="15761"/>
          <a:stretch>
            <a:fillRect/>
          </a:stretch>
        </p:blipFill>
        <p:spPr bwMode="auto">
          <a:xfrm>
            <a:off x="214283" y="1643050"/>
            <a:ext cx="2456015" cy="3024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6" descr="Экономический факультет МГ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357166"/>
            <a:ext cx="1238250" cy="8096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10584" r="4747"/>
          <a:stretch>
            <a:fillRect/>
          </a:stretch>
        </p:blipFill>
        <p:spPr bwMode="auto">
          <a:xfrm>
            <a:off x="2928926" y="1643050"/>
            <a:ext cx="3049624" cy="457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72198" y="1571612"/>
            <a:ext cx="2928958" cy="515427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800" b="1" dirty="0"/>
              <a:t>Первый сборник студенческих исследований опубликован в 2016 г.</a:t>
            </a:r>
          </a:p>
          <a:p>
            <a:r>
              <a:rPr lang="ru-RU" sz="2800" b="1" dirty="0"/>
              <a:t>Второй –в 2017 г.</a:t>
            </a:r>
          </a:p>
          <a:p>
            <a:r>
              <a:rPr lang="ru-RU" sz="2800" b="1" dirty="0"/>
              <a:t>Третий – в 2018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6286520"/>
            <a:ext cx="7286644" cy="3693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Посмотреть: </a:t>
            </a:r>
            <a:r>
              <a:rPr lang="en-US" dirty="0"/>
              <a:t>https://marketing.econ.msu.ru/staff/slepenkova/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732155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Используем инновации в технологиях маркетинговых исследований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29124" y="1500175"/>
            <a:ext cx="4286280" cy="250033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dirty="0"/>
              <a:t>В ходе изучения курса  проводим исследования с использованием </a:t>
            </a:r>
            <a:r>
              <a:rPr lang="ru-RU" dirty="0" err="1"/>
              <a:t>интернет-сервисов</a:t>
            </a:r>
            <a:r>
              <a:rPr lang="ru-RU" dirty="0"/>
              <a:t> маркетинговой аналитики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786454"/>
            <a:ext cx="4929190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ru-RU" dirty="0"/>
              <a:t>Обсуждаемые исследовательские методики: </a:t>
            </a:r>
            <a:r>
              <a:rPr lang="en-US" dirty="0"/>
              <a:t>https://www.greenbook.org/GRIT/201</a:t>
            </a:r>
            <a:r>
              <a:rPr lang="ru-RU" dirty="0"/>
              <a:t>9</a:t>
            </a:r>
            <a:endParaRPr lang="en-US" dirty="0"/>
          </a:p>
        </p:txBody>
      </p:sp>
      <p:pic>
        <p:nvPicPr>
          <p:cNvPr id="9" name="Picture 6" descr="Экономический факультет МГ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0" y="642918"/>
            <a:ext cx="1238250" cy="809625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000504"/>
            <a:ext cx="2000654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4000504"/>
            <a:ext cx="185915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9" descr="http://t0.gstatic.com/images?q=tbn:ANd9GcTlYZ6zPq2VJkp9mYLDflbpVjGoMe4tJsPYBERJRB8aRnSZVlg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2214554"/>
            <a:ext cx="153511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252728"/>
          </a:xfrm>
        </p:spPr>
        <p:txBody>
          <a:bodyPr>
            <a:noAutofit/>
          </a:bodyPr>
          <a:lstStyle/>
          <a:p>
            <a:r>
              <a:rPr lang="ru-RU" sz="3500" dirty="0"/>
              <a:t>Выполняем проекты по маркетинговому аудиту и стратегическому анализу</a:t>
            </a:r>
          </a:p>
        </p:txBody>
      </p:sp>
      <p:pic>
        <p:nvPicPr>
          <p:cNvPr id="7" name="Picture 6" descr="Экономический факультет МГУ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05750" y="642918"/>
            <a:ext cx="1238250" cy="80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85736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29058" y="6357958"/>
            <a:ext cx="1210588" cy="369332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Ценность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1500174"/>
            <a:ext cx="1210588" cy="369332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Ценность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714752"/>
            <a:ext cx="1443024" cy="369332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Лояльность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3643314"/>
            <a:ext cx="1443024" cy="369332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Лояльность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34" y="4857760"/>
            <a:ext cx="1857388" cy="1285884"/>
          </a:xfrm>
          <a:prstGeom prst="round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Выявить! Не тратить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29454" y="1714488"/>
            <a:ext cx="1857388" cy="1285884"/>
          </a:xfrm>
          <a:prstGeom prst="round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«Золотые самородки»</a:t>
            </a:r>
          </a:p>
          <a:p>
            <a:r>
              <a:rPr lang="ru-RU" b="1" dirty="0">
                <a:solidFill>
                  <a:schemeClr val="tx1"/>
                </a:solidFill>
              </a:rPr>
              <a:t>Удержать!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34" y="1785926"/>
            <a:ext cx="1857388" cy="1285884"/>
          </a:xfrm>
          <a:prstGeom prst="round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«</a:t>
            </a:r>
            <a:r>
              <a:rPr lang="ru-RU" b="1" dirty="0" err="1">
                <a:solidFill>
                  <a:schemeClr val="tx1"/>
                </a:solidFill>
              </a:rPr>
              <a:t>Джекпоты</a:t>
            </a:r>
            <a:r>
              <a:rPr lang="ru-RU" b="1" dirty="0">
                <a:solidFill>
                  <a:schemeClr val="tx1"/>
                </a:solidFill>
              </a:rPr>
              <a:t>»</a:t>
            </a:r>
          </a:p>
          <a:p>
            <a:r>
              <a:rPr lang="ru-RU" b="1" dirty="0">
                <a:solidFill>
                  <a:schemeClr val="tx1"/>
                </a:solidFill>
              </a:rPr>
              <a:t>Переманить!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29454" y="4786322"/>
            <a:ext cx="1857388" cy="1285884"/>
          </a:xfrm>
          <a:prstGeom prst="round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«Желуди»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Борьба за долю кошелька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Пытаемся выделить сегменты</a:t>
            </a:r>
          </a:p>
        </p:txBody>
      </p:sp>
      <p:pic>
        <p:nvPicPr>
          <p:cNvPr id="16" name="Picture 6" descr="Экономический факультет МГУ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2" y="357166"/>
            <a:ext cx="1238250" cy="80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Проводим конкурентный анализ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1500174"/>
          <a:ext cx="5727700" cy="2664460"/>
        </p:xfrm>
        <a:graphic>
          <a:graphicData uri="http://schemas.openxmlformats.org/drawingml/2006/table">
            <a:tbl>
              <a:tblPr/>
              <a:tblGrid>
                <a:gridCol w="1416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0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0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Сайт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Среднее число посещений за месяц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Средняя продолжительность посещения сайта (мин:сек)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Cколько страниц в среднем просматривается за посещение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Показатель отказов (</a:t>
                      </a: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,Bookman Old Sty"/>
                          <a:ea typeface="Times New Roman,Bookman Old Sty"/>
                          <a:cs typeface="Times New Roman,Bookman Old Sty"/>
                        </a:rPr>
                        <a:t>Bounce rate)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Ru.c</a:t>
                      </a: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,Bookman Old Sty"/>
                          <a:ea typeface="Times New Roman,Bookman Old Sty"/>
                          <a:cs typeface="Times New Roman,Bookman Old Sty"/>
                        </a:rPr>
                        <a:t>oursera.org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37070000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8:56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6,92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36,38%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"/>
                          <a:ea typeface="Bookman Old Style"/>
                          <a:cs typeface="Times New Roman"/>
                        </a:rPr>
                        <a:t>4brain.ru</a:t>
                      </a: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1192000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2:22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2,23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65,90%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,Bookman Old Sty"/>
                          <a:ea typeface="Times New Roman,Bookman Old Sty"/>
                          <a:cs typeface="Times New Roman,Bookman Old Sty"/>
                        </a:rPr>
                        <a:t>Netology.ru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532288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3:12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5,10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53,50%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,Bookman Old Sty"/>
                          <a:ea typeface="Times New Roman,Bookman Old Sty"/>
                          <a:cs typeface="Times New Roman,Bookman Old Sty"/>
                        </a:rPr>
                        <a:t>Zillion.net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74782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1:46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2,26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63,10%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,Bookman Old Sty"/>
                          <a:ea typeface="Times New Roman,Bookman Old Sty"/>
                          <a:cs typeface="Times New Roman,Bookman Old Sty"/>
                        </a:rPr>
                        <a:t>Eduson.tv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34616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6:12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4,39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48,19%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,Bookman Old Sty"/>
                          <a:ea typeface="Times New Roman,Bookman Old Sty"/>
                          <a:cs typeface="Times New Roman,Bookman Old Sty"/>
                        </a:rPr>
                        <a:t>Uniweb.ru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24758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6:48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5,47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32,08%</a:t>
                      </a: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Bookman Old Sty"/>
                          <a:ea typeface="Times New Roman,Bookman Old Sty"/>
                          <a:cs typeface="Times New Roman,Bookman Old Sty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,Bookman Old Sty"/>
                          <a:ea typeface="Times New Roman,Bookman Old Sty"/>
                          <a:cs typeface="Times New Roman,Bookman Old Sty"/>
                        </a:rPr>
                        <a:t>Freeonlinecourses.ru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19263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2:10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3,25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43,51%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,Bookman Old Sty"/>
                          <a:ea typeface="Times New Roman,Bookman Old Sty"/>
                          <a:cs typeface="Times New Roman,Bookman Old Sty"/>
                        </a:rPr>
                        <a:t>Financetraining.ru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&lt;5000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0:34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1,10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89,77%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,Bookman Old Sty"/>
                          <a:ea typeface="Times New Roman,Bookman Old Sty"/>
                          <a:cs typeface="Times New Roman,Bookman Old Sty"/>
                        </a:rPr>
                        <a:t>Activelearn.ru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&lt;5000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2:06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2,13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62,04%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,Bookman Old Sty"/>
                          <a:ea typeface="Times New Roman,Bookman Old Sty"/>
                          <a:cs typeface="Times New Roman,Bookman Old Sty"/>
                        </a:rPr>
                        <a:t>Universiality.com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&lt;5000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2:29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3,30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222A35"/>
                          </a:solidFill>
                          <a:latin typeface="Times New Roman,Cambria"/>
                          <a:ea typeface="Times New Roman,Cambria"/>
                          <a:cs typeface="Times New Roman,Cambria"/>
                        </a:rPr>
                        <a:t>45,73%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357554" y="3773424"/>
          <a:ext cx="5919470" cy="2961386"/>
        </p:xfrm>
        <a:graphic>
          <a:graphicData uri="http://schemas.openxmlformats.org/drawingml/2006/table">
            <a:tbl>
              <a:tblPr/>
              <a:tblGrid>
                <a:gridCol w="1286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62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22A35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Характеристика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22A35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Сайт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Удобство использования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Удобство использования с мобильных устройств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Оптимальность сайта при органическом поиске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Безопасность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coursera.org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uniweb.ru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eduson.tv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activelearn.ru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netology.ru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zillion.net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4brain.ru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universiality.com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freeonlinecourses.ru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222A35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financetraining.ru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222A3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0" y="4643422"/>
            <a:ext cx="3286116" cy="22145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Исследование 2016 «Российский рынок дистанционного образования»</a:t>
            </a:r>
          </a:p>
          <a:p>
            <a:r>
              <a:rPr lang="ru-RU" sz="1400" dirty="0" err="1">
                <a:solidFill>
                  <a:schemeClr val="tx1"/>
                </a:solidFill>
              </a:rPr>
              <a:t>Кокина</a:t>
            </a:r>
            <a:r>
              <a:rPr lang="ru-RU" sz="1400" dirty="0">
                <a:solidFill>
                  <a:schemeClr val="tx1"/>
                </a:solidFill>
              </a:rPr>
              <a:t> Е., </a:t>
            </a:r>
            <a:r>
              <a:rPr lang="ru-RU" sz="1400" dirty="0" err="1">
                <a:solidFill>
                  <a:schemeClr val="tx1"/>
                </a:solidFill>
              </a:rPr>
              <a:t>Косякина</a:t>
            </a:r>
            <a:r>
              <a:rPr lang="ru-RU" sz="1400" dirty="0">
                <a:solidFill>
                  <a:schemeClr val="tx1"/>
                </a:solidFill>
              </a:rPr>
              <a:t> А., </a:t>
            </a:r>
          </a:p>
          <a:p>
            <a:r>
              <a:rPr lang="ru-RU" sz="1400" dirty="0">
                <a:solidFill>
                  <a:schemeClr val="tx1"/>
                </a:solidFill>
              </a:rPr>
              <a:t>Марченко Ю., Меньших Д.,</a:t>
            </a:r>
          </a:p>
          <a:p>
            <a:r>
              <a:rPr lang="ru-RU" sz="1400" dirty="0" err="1">
                <a:solidFill>
                  <a:schemeClr val="tx1"/>
                </a:solidFill>
              </a:rPr>
              <a:t>Пархоцик</a:t>
            </a:r>
            <a:r>
              <a:rPr lang="ru-RU" sz="1400" dirty="0">
                <a:solidFill>
                  <a:schemeClr val="tx1"/>
                </a:solidFill>
              </a:rPr>
              <a:t> А.</a:t>
            </a:r>
          </a:p>
          <a:p>
            <a:r>
              <a:rPr lang="ru-RU" sz="1600" i="1" dirty="0">
                <a:solidFill>
                  <a:schemeClr val="tx1"/>
                </a:solidFill>
              </a:rPr>
              <a:t>Данные получены с помощью  </a:t>
            </a:r>
            <a:r>
              <a:rPr lang="ru-RU" sz="1600" i="1" dirty="0" err="1">
                <a:solidFill>
                  <a:schemeClr val="tx1"/>
                </a:solidFill>
              </a:rPr>
              <a:t>pro.similarweb.com</a:t>
            </a:r>
            <a:r>
              <a:rPr lang="ru-RU" sz="1600" i="1" dirty="0">
                <a:solidFill>
                  <a:schemeClr val="tx1"/>
                </a:solidFill>
              </a:rPr>
              <a:t>, </a:t>
            </a:r>
            <a:r>
              <a:rPr lang="ru-RU" sz="1600" i="1" dirty="0" err="1">
                <a:solidFill>
                  <a:schemeClr val="tx1"/>
                </a:solidFill>
              </a:rPr>
              <a:t>grader.com</a:t>
            </a:r>
            <a:endParaRPr lang="ru-RU" sz="1600" dirty="0"/>
          </a:p>
        </p:txBody>
      </p:sp>
      <p:pic>
        <p:nvPicPr>
          <p:cNvPr id="1034" name="Picture 10" descr="http://www.donnews.ru/static/images/2015/04/14/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0001" y="1428736"/>
            <a:ext cx="3023999" cy="2268000"/>
          </a:xfrm>
          <a:prstGeom prst="rect">
            <a:avLst/>
          </a:prstGeom>
          <a:noFill/>
        </p:spPr>
      </p:pic>
      <p:pic>
        <p:nvPicPr>
          <p:cNvPr id="18" name="Picture 6" descr="Экономический факультет МГ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0" y="642918"/>
            <a:ext cx="1238250" cy="80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Проводим анализ позиционирования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7157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Исследование 2016 «Российский рынок интернет торговли одеждой»</a:t>
            </a:r>
          </a:p>
          <a:p>
            <a:r>
              <a:rPr lang="ru-RU" b="1" dirty="0"/>
              <a:t>Ложкина Евгения, Лученкова Александра, </a:t>
            </a:r>
            <a:r>
              <a:rPr lang="ru-RU" b="1" dirty="0" err="1"/>
              <a:t>Малькова</a:t>
            </a:r>
            <a:r>
              <a:rPr lang="ru-RU" b="1" dirty="0"/>
              <a:t> Анна</a:t>
            </a:r>
          </a:p>
          <a:p>
            <a:endParaRPr lang="ru-RU" dirty="0"/>
          </a:p>
          <a:p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00034" y="1643050"/>
            <a:ext cx="8072494" cy="3814770"/>
            <a:chOff x="0" y="0"/>
            <a:chExt cx="53340" cy="27432"/>
          </a:xfrm>
        </p:grpSpPr>
        <p:pic>
          <p:nvPicPr>
            <p:cNvPr id="5" name="Диаграмма 16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0" y="-60"/>
              <a:ext cx="53460" cy="27552"/>
            </a:xfrm>
            <a:prstGeom prst="rect">
              <a:avLst/>
            </a:prstGeom>
            <a:noFill/>
          </p:spPr>
        </p:pic>
        <p:pic>
          <p:nvPicPr>
            <p:cNvPr id="6" name="Рисунок 168" descr="http://www.hi-brands.ru/sites/default/files/logo/quell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049" y="19812"/>
              <a:ext cx="8081" cy="1824"/>
            </a:xfrm>
            <a:prstGeom prst="rect">
              <a:avLst/>
            </a:prstGeom>
            <a:noFill/>
          </p:spPr>
        </p:pic>
        <p:pic>
          <p:nvPicPr>
            <p:cNvPr id="7" name="Рисунок 169" descr="http://www.be-in.ru/media/beingallery/gallery/networkcity/network_logo/4047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41" y="9334"/>
              <a:ext cx="3686" cy="3657"/>
            </a:xfrm>
            <a:prstGeom prst="rect">
              <a:avLst/>
            </a:prstGeom>
            <a:noFill/>
          </p:spPr>
        </p:pic>
        <p:pic>
          <p:nvPicPr>
            <p:cNvPr id="8" name="chart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81" y="3333"/>
              <a:ext cx="6125" cy="2533"/>
            </a:xfrm>
            <a:prstGeom prst="rect">
              <a:avLst/>
            </a:prstGeom>
            <a:noFill/>
          </p:spPr>
        </p:pic>
        <p:pic>
          <p:nvPicPr>
            <p:cNvPr id="9" name="Рисунок 171" descr="http://www.duna-ast.ru/content/images/wnewsb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196" y="9239"/>
              <a:ext cx="4448" cy="2980"/>
            </a:xfrm>
            <a:prstGeom prst="rect">
              <a:avLst/>
            </a:prstGeom>
            <a:noFill/>
          </p:spPr>
        </p:pic>
        <p:pic>
          <p:nvPicPr>
            <p:cNvPr id="10" name="Рисунок 172" descr="http://logomogo.ru/uploads/logo-kupivip-ru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860" y="12573"/>
              <a:ext cx="7950" cy="1990"/>
            </a:xfrm>
            <a:prstGeom prst="rect">
              <a:avLst/>
            </a:prstGeom>
            <a:noFill/>
          </p:spPr>
        </p:pic>
      </p:grpSp>
      <p:pic>
        <p:nvPicPr>
          <p:cNvPr id="11" name="Picture 6" descr="Экономический факультет МГУ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2" y="357166"/>
            <a:ext cx="1238250" cy="80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298"/>
            <a:ext cx="5328000" cy="352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57818" y="1571612"/>
            <a:ext cx="3786182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IKEA  product portfolio</a:t>
            </a:r>
            <a:endParaRPr lang="ru-RU" b="1" dirty="0">
              <a:hlinkClick r:id="rId4"/>
            </a:endParaRPr>
          </a:p>
          <a:p>
            <a:r>
              <a:rPr lang="ru-RU" dirty="0" err="1">
                <a:hlinkClick r:id="rId4"/>
              </a:rPr>
              <a:t>wordstat.yandex.ru</a:t>
            </a:r>
            <a:r>
              <a:rPr lang="ru-RU" dirty="0">
                <a:hlinkClick r:id="rId4"/>
              </a:rPr>
              <a:t>;</a:t>
            </a:r>
            <a:r>
              <a:rPr lang="ru-RU" u="sng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GoogleTrends</a:t>
            </a:r>
            <a:r>
              <a:rPr lang="en-US" dirty="0">
                <a:hlinkClick r:id="rId4"/>
              </a:rPr>
              <a:t>  </a:t>
            </a:r>
            <a:r>
              <a:rPr lang="ru-RU" u="sng" dirty="0">
                <a:hlinkClick r:id="rId4"/>
              </a:rPr>
              <a:t>(10.11.2014</a:t>
            </a:r>
            <a:r>
              <a:rPr lang="ru-RU" dirty="0"/>
              <a:t> г.). </a:t>
            </a:r>
            <a:r>
              <a:rPr lang="ru-RU" dirty="0" err="1"/>
              <a:t>Затонская</a:t>
            </a:r>
            <a:r>
              <a:rPr lang="en-US" dirty="0"/>
              <a:t> </a:t>
            </a:r>
            <a:r>
              <a:rPr lang="ru-RU" dirty="0"/>
              <a:t>Анастасия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6" name="Picture 3" descr="1fKrOyhZLI0.jpg"/>
          <p:cNvPicPr>
            <a:picLocks noChangeAspect="1"/>
          </p:cNvPicPr>
          <p:nvPr/>
        </p:nvPicPr>
        <p:blipFill>
          <a:blip r:embed="rId5"/>
          <a:srcRect l="24119" t="27489" r="963"/>
          <a:stretch>
            <a:fillRect/>
          </a:stretch>
        </p:blipFill>
        <p:spPr>
          <a:xfrm>
            <a:off x="3214678" y="3429000"/>
            <a:ext cx="6264942" cy="3429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000768"/>
            <a:ext cx="3697551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/>
              <a:t>ZARA product portfolio </a:t>
            </a:r>
          </a:p>
          <a:p>
            <a:r>
              <a:rPr lang="en-US" dirty="0">
                <a:hlinkClick r:id="rId6"/>
              </a:rPr>
              <a:t>www.wordstat.yandex.ru</a:t>
            </a:r>
            <a:r>
              <a:rPr lang="en-US" dirty="0"/>
              <a:t> (12.03.2017</a:t>
            </a:r>
          </a:p>
          <a:p>
            <a:r>
              <a:rPr lang="ru-RU" dirty="0" err="1"/>
              <a:t>Арзуманова</a:t>
            </a:r>
            <a:r>
              <a:rPr lang="ru-RU" dirty="0"/>
              <a:t> Екатерина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3286124"/>
            <a:ext cx="514353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Доля упоминаний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товарной политики</a:t>
            </a:r>
          </a:p>
        </p:txBody>
      </p:sp>
      <p:pic>
        <p:nvPicPr>
          <p:cNvPr id="10" name="Picture 6" descr="Экономический факультет МГУ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428604"/>
            <a:ext cx="1238250" cy="80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t3.gstatic.com/images?q=tbn:ANd9GcR3O--bPg0m69fIPmEepONVVrechaPTDRHgcWamB-5t-gbLoMah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" y="1285860"/>
            <a:ext cx="9142578" cy="5572140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58204" cy="497207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/>
              <a:t>.</a:t>
            </a: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857224" y="1500174"/>
            <a:ext cx="792163" cy="863600"/>
          </a:xfrm>
          <a:prstGeom prst="downArrow">
            <a:avLst>
              <a:gd name="adj1" fmla="val 50000"/>
              <a:gd name="adj2" fmla="val 27254"/>
            </a:avLst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5357818" y="1571612"/>
            <a:ext cx="792162" cy="863600"/>
          </a:xfrm>
          <a:prstGeom prst="downArrow">
            <a:avLst>
              <a:gd name="adj1" fmla="val 50000"/>
              <a:gd name="adj2" fmla="val 27255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3214678" y="1571612"/>
            <a:ext cx="792162" cy="863600"/>
          </a:xfrm>
          <a:prstGeom prst="downArrow">
            <a:avLst>
              <a:gd name="adj1" fmla="val 50000"/>
              <a:gd name="adj2" fmla="val 27255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20" y="2571744"/>
            <a:ext cx="2071702" cy="228601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1. </a:t>
            </a:r>
            <a:r>
              <a:rPr lang="ru-RU" sz="2400" b="1" dirty="0">
                <a:solidFill>
                  <a:srgbClr val="FF0000"/>
                </a:solidFill>
              </a:rPr>
              <a:t>Воспринимаемая ценность предложения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71736" y="2571744"/>
            <a:ext cx="2000264" cy="2286016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2.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Оптимизация стоимости владения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6314" y="2500306"/>
            <a:ext cx="1928826" cy="235745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3. </a:t>
            </a:r>
            <a:r>
              <a:rPr lang="ru-RU" sz="2400" b="1" dirty="0" err="1">
                <a:solidFill>
                  <a:schemeClr val="tx1"/>
                </a:solidFill>
              </a:rPr>
              <a:t>Кастомизация</a:t>
            </a:r>
            <a:r>
              <a:rPr lang="ru-RU" sz="2400" b="1" dirty="0">
                <a:solidFill>
                  <a:schemeClr val="tx1"/>
                </a:solidFill>
              </a:rPr>
              <a:t> ценообразования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7500958" y="1571612"/>
            <a:ext cx="792163" cy="863600"/>
          </a:xfrm>
          <a:prstGeom prst="downArrow">
            <a:avLst>
              <a:gd name="adj1" fmla="val 50000"/>
              <a:gd name="adj2" fmla="val 27254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00892" y="2571744"/>
            <a:ext cx="1928826" cy="221457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4. Гибкое динамическое ценообразование</a:t>
            </a: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Анализируем методы рыночного ценообразования</a:t>
            </a:r>
          </a:p>
        </p:txBody>
      </p:sp>
      <p:pic>
        <p:nvPicPr>
          <p:cNvPr id="20" name="Изображение 3" descr="IMG_3139.jpeg"/>
          <p:cNvPicPr>
            <a:picLocks noChangeAspect="1"/>
          </p:cNvPicPr>
          <p:nvPr/>
        </p:nvPicPr>
        <p:blipFill>
          <a:blip r:embed="rId3"/>
          <a:srcRect l="3155" t="10422" r="3947" b="9625"/>
          <a:stretch>
            <a:fillRect/>
          </a:stretch>
        </p:blipFill>
        <p:spPr bwMode="auto">
          <a:xfrm>
            <a:off x="0" y="4986000"/>
            <a:ext cx="2880000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ttp://www.printershowcase.com/images/categories/11x17_Cost_Compare_origi.gif">
            <a:hlinkClick r:id="rId4" tooltip="Total Cost of Ownership"/>
          </p:cNvPr>
          <p:cNvPicPr>
            <a:picLocks noChangeAspect="1" noChangeArrowheads="1"/>
          </p:cNvPicPr>
          <p:nvPr/>
        </p:nvPicPr>
        <p:blipFill>
          <a:blip r:embed="rId5"/>
          <a:srcRect r="7073" b="14090"/>
          <a:stretch>
            <a:fillRect/>
          </a:stretch>
        </p:blipFill>
        <p:spPr bwMode="auto">
          <a:xfrm>
            <a:off x="2428860" y="4929198"/>
            <a:ext cx="2633122" cy="1728000"/>
          </a:xfrm>
          <a:prstGeom prst="rect">
            <a:avLst/>
          </a:prstGeom>
          <a:noFill/>
        </p:spPr>
      </p:pic>
      <p:pic>
        <p:nvPicPr>
          <p:cNvPr id="22" name="Picture 5" descr="http://www.miniusa.com/content/dam/miniusa/ModelPages/Hardtop/ModelStory/hardtop_overviiew_youify_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8" y="4986000"/>
            <a:ext cx="2567849" cy="1764000"/>
          </a:xfrm>
          <a:prstGeom prst="rect">
            <a:avLst/>
          </a:prstGeom>
          <a:noFill/>
        </p:spPr>
      </p:pic>
      <p:pic>
        <p:nvPicPr>
          <p:cNvPr id="23" name="Picture 6" descr="http://traveljapanblog.com/wordpress/wp-content/uploads/2010/12/Hotwire-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94932" y="5286388"/>
            <a:ext cx="1949068" cy="1188000"/>
          </a:xfrm>
          <a:prstGeom prst="rect">
            <a:avLst/>
          </a:prstGeom>
          <a:noFill/>
        </p:spPr>
      </p:pic>
      <p:pic>
        <p:nvPicPr>
          <p:cNvPr id="24" name="Picture 6" descr="Экономический факультет МГУ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05750" y="500042"/>
            <a:ext cx="1238250" cy="80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encrypted-tbn0.gstatic.com/images?q=tbn:ANd9GcQFJ9NRy2uZmd3xvK3_ZCtbRkKh9hbJZQA7sCG8Hf1DLwAeVEs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929066"/>
            <a:ext cx="4064446" cy="212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Какую фирму Вы выберете как акционеры?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429684" cy="2071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Picture 4" descr="http://im0-tub-ru.yandex.net/i?id=101075162-24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08" y="3762000"/>
            <a:ext cx="4375680" cy="2810272"/>
          </a:xfrm>
          <a:prstGeom prst="rect">
            <a:avLst/>
          </a:prstGeom>
          <a:noFill/>
        </p:spPr>
      </p:pic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500034" y="3643314"/>
          <a:ext cx="8143932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7" name="Picture 6" descr="Экономический факультет МГУ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43834" y="357166"/>
            <a:ext cx="1285884" cy="80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Пытаемся понять сбытовую политику компаний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89027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Экономический факультет МГ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357166"/>
            <a:ext cx="1238250" cy="80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5448"/>
            <a:ext cx="8572560" cy="1252728"/>
          </a:xfrm>
        </p:spPr>
        <p:txBody>
          <a:bodyPr>
            <a:normAutofit/>
          </a:bodyPr>
          <a:lstStyle/>
          <a:p>
            <a:r>
              <a:rPr lang="ru-RU" sz="3600" dirty="0"/>
              <a:t>Исследуем проблемы взаимодействия </a:t>
            </a:r>
            <a:r>
              <a:rPr lang="ru-RU" sz="3600" dirty="0" err="1"/>
              <a:t>онлайн</a:t>
            </a:r>
            <a:r>
              <a:rPr lang="ru-RU" sz="3600" dirty="0"/>
              <a:t> и </a:t>
            </a:r>
            <a:r>
              <a:rPr lang="ru-RU" sz="3600" dirty="0" err="1"/>
              <a:t>оффлайн</a:t>
            </a:r>
            <a:r>
              <a:rPr lang="ru-RU" sz="3600" dirty="0"/>
              <a:t> каналов сбыта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571612"/>
            <a:ext cx="2579612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0" y="1428736"/>
          <a:ext cx="4500562" cy="40792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9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8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8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Продажи в мире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Wal-Mart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$</a:t>
                      </a:r>
                      <a:r>
                        <a:rPr lang="en-US" b="1" dirty="0"/>
                        <a:t>508</a:t>
                      </a:r>
                      <a:r>
                        <a:rPr lang="ru-RU" b="1" dirty="0"/>
                        <a:t>,</a:t>
                      </a:r>
                      <a:r>
                        <a:rPr lang="en-US" b="1" dirty="0"/>
                        <a:t>465</a:t>
                      </a:r>
                      <a:r>
                        <a:rPr lang="ru-RU" b="1" dirty="0"/>
                        <a:t>,000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Kroger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$</a:t>
                      </a:r>
                      <a:r>
                        <a:rPr lang="en-US" b="1" dirty="0"/>
                        <a:t>103</a:t>
                      </a:r>
                      <a:r>
                        <a:rPr lang="ru-RU" b="1" dirty="0"/>
                        <a:t>,</a:t>
                      </a:r>
                      <a:r>
                        <a:rPr lang="en-US" b="1" dirty="0"/>
                        <a:t>033</a:t>
                      </a:r>
                      <a:r>
                        <a:rPr lang="ru-RU" b="1" dirty="0"/>
                        <a:t>,000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Costco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$111,530,000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Home Depot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$83,195,000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Walgreen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$75,085,000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6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$74,564,000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CVS Caremark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$69,132,000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Lowe's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$56,203,000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Amazon.com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$83,391,000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/>
                        <a:t>8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Safeway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$36,330,000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Содержимое 4"/>
          <p:cNvGraphicFramePr>
            <a:graphicFrameLocks/>
          </p:cNvGraphicFramePr>
          <p:nvPr/>
        </p:nvGraphicFramePr>
        <p:xfrm>
          <a:off x="4429124" y="2678236"/>
          <a:ext cx="4857848" cy="397580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56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/>
                        <a:t>Company</a:t>
                      </a:r>
                      <a:r>
                        <a:rPr lang="ru-RU" sz="1100" dirty="0"/>
                        <a:t>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/>
                        <a:t>E-commerce Sales</a:t>
                      </a:r>
                      <a:endParaRPr lang="ru-RU" sz="11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/>
                        <a:t>(in U.S. millions):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1. </a:t>
                      </a:r>
                      <a:r>
                        <a:rPr lang="ru-RU" sz="1800" dirty="0" err="1"/>
                        <a:t>Amazon.com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$79,268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2. </a:t>
                      </a:r>
                      <a:r>
                        <a:rPr lang="ru-RU" sz="1800" dirty="0" err="1"/>
                        <a:t>Wal-Mart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Stores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Inc</a:t>
                      </a:r>
                      <a:r>
                        <a:rPr lang="ru-RU" sz="1800" dirty="0"/>
                        <a:t>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$13,484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3. </a:t>
                      </a:r>
                      <a:r>
                        <a:rPr lang="ru-RU" sz="1800" dirty="0" err="1"/>
                        <a:t>Apple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$12,000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4. Staples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$10,700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5. Macy’s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$4,829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6. The Home Depot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$4,267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7. Best Buy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$3,780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8. QVC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$3,722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9. Costco Wholesale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$3,618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10. Nordstrom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$2,699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/>
                        <a:t>11. Target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$2,524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" name="Picture 6" descr="Экономический факультет МГ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71480"/>
            <a:ext cx="1238250" cy="809625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908" y="1500174"/>
            <a:ext cx="4543425" cy="44577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4" descr="http://im6-tub-ru.yandex.net/i?id=342754782-51-72&amp;n=21">
            <a:hlinkClick r:id="rId5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00100" y="5286388"/>
            <a:ext cx="2669520" cy="1764000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2643182"/>
            <a:ext cx="4999235" cy="421481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Анализируем политику продвижения компаний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6471" t="22461" r="16544"/>
          <a:stretch>
            <a:fillRect/>
          </a:stretch>
        </p:blipFill>
        <p:spPr bwMode="auto">
          <a:xfrm>
            <a:off x="0" y="1357298"/>
            <a:ext cx="8715436" cy="56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Экономический факультет МГ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357166"/>
            <a:ext cx="1238250" cy="80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775191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6" descr="Экономический факультет МГУ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05750" y="428604"/>
            <a:ext cx="1238250" cy="80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курса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5778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1. Эволюция и сущность концепции маркетинга</a:t>
            </a:r>
            <a:endParaRPr lang="ru-RU" dirty="0"/>
          </a:p>
          <a:p>
            <a:r>
              <a:rPr lang="ru-RU" b="1" dirty="0"/>
              <a:t>2. Трансформация маркетинга в цифровой экономике</a:t>
            </a:r>
            <a:endParaRPr lang="ru-RU" dirty="0"/>
          </a:p>
          <a:p>
            <a:r>
              <a:rPr lang="ru-RU" b="1" dirty="0"/>
              <a:t>3. Маркетинговые исследования</a:t>
            </a:r>
            <a:endParaRPr lang="ru-RU" dirty="0"/>
          </a:p>
          <a:p>
            <a:r>
              <a:rPr lang="ru-RU" b="1" dirty="0"/>
              <a:t>4. Стратегический маркетинг</a:t>
            </a:r>
            <a:endParaRPr lang="ru-RU" dirty="0"/>
          </a:p>
          <a:p>
            <a:r>
              <a:rPr lang="ru-RU" b="1" dirty="0"/>
              <a:t>5. Сегментация рынка и клиентской базы</a:t>
            </a:r>
            <a:endParaRPr lang="ru-RU" dirty="0"/>
          </a:p>
          <a:p>
            <a:r>
              <a:rPr lang="ru-RU" b="1" dirty="0"/>
              <a:t>6. Прогнозирование спроса</a:t>
            </a:r>
            <a:endParaRPr lang="ru-RU" dirty="0"/>
          </a:p>
          <a:p>
            <a:r>
              <a:rPr lang="ru-RU" b="1" dirty="0"/>
              <a:t>7. Конкурентный анализ и позиционирование</a:t>
            </a:r>
            <a:endParaRPr lang="ru-RU" dirty="0"/>
          </a:p>
          <a:p>
            <a:r>
              <a:rPr lang="ru-RU" b="1" dirty="0"/>
              <a:t>8. Портфельный анализ и составление маркетингового плана</a:t>
            </a:r>
            <a:endParaRPr lang="ru-RU" dirty="0"/>
          </a:p>
          <a:p>
            <a:r>
              <a:rPr lang="ru-RU" b="1" dirty="0"/>
              <a:t>9. Инновационная и товарная политика компании</a:t>
            </a:r>
            <a:endParaRPr lang="ru-RU" dirty="0"/>
          </a:p>
          <a:p>
            <a:r>
              <a:rPr lang="ru-RU" b="1" dirty="0"/>
              <a:t>10. Управление брендом компании</a:t>
            </a:r>
            <a:endParaRPr lang="ru-RU" dirty="0"/>
          </a:p>
          <a:p>
            <a:r>
              <a:rPr lang="ru-RU" b="1" dirty="0"/>
              <a:t>11. Ценовая политика компания</a:t>
            </a:r>
            <a:endParaRPr lang="ru-RU" dirty="0"/>
          </a:p>
          <a:p>
            <a:r>
              <a:rPr lang="ru-RU" b="1" dirty="0"/>
              <a:t>12. Методы ценообразования</a:t>
            </a:r>
            <a:endParaRPr lang="ru-RU" dirty="0"/>
          </a:p>
          <a:p>
            <a:r>
              <a:rPr lang="ru-RU" b="1" dirty="0"/>
              <a:t>13. Система сбыта компании</a:t>
            </a:r>
          </a:p>
          <a:p>
            <a:r>
              <a:rPr lang="ru-RU" b="1" dirty="0"/>
              <a:t>14. Комплекс маркетинговых коммуникаций компании</a:t>
            </a:r>
          </a:p>
          <a:p>
            <a:r>
              <a:rPr lang="ru-RU" b="1" dirty="0"/>
              <a:t>15. Реклама в комплексе продвижения</a:t>
            </a:r>
          </a:p>
          <a:p>
            <a:r>
              <a:rPr lang="ru-RU" b="1" dirty="0"/>
              <a:t>16. </a:t>
            </a:r>
            <a:r>
              <a:rPr lang="ru-RU" b="1" dirty="0" err="1"/>
              <a:t>Контент-маркетинг</a:t>
            </a:r>
            <a:r>
              <a:rPr lang="ru-RU" b="1" dirty="0"/>
              <a:t> и маркетинг в социальных сетях</a:t>
            </a:r>
          </a:p>
          <a:p>
            <a:r>
              <a:rPr lang="ru-RU" b="1" dirty="0"/>
              <a:t>17. Результативность маркетинга и ее измерение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2-tub-ru.yandex.net/i?id=191863033-16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29250"/>
            <a:ext cx="2457450" cy="1428750"/>
          </a:xfrm>
          <a:prstGeom prst="rect">
            <a:avLst/>
          </a:prstGeom>
          <a:noFill/>
        </p:spPr>
      </p:pic>
      <p:pic>
        <p:nvPicPr>
          <p:cNvPr id="33794" name="Picture 2" descr="http://im8-tub-ru.yandex.net/i?id=315204733-07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5429250"/>
            <a:ext cx="1962150" cy="1428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Маркетинг?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6" descr="Экономический факультет МГУ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15206" y="357166"/>
            <a:ext cx="1238250" cy="80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96908"/>
          </a:xfrm>
        </p:spPr>
        <p:txBody>
          <a:bodyPr/>
          <a:lstStyle/>
          <a:p>
            <a:r>
              <a:rPr lang="en-US" dirty="0"/>
              <a:t>Comcast Cable CEO Neil </a:t>
            </a:r>
            <a:r>
              <a:rPr lang="en-US" dirty="0" err="1"/>
              <a:t>Smit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57158" y="4857760"/>
          <a:ext cx="835824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928670"/>
            <a:ext cx="5729077" cy="37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6488668"/>
            <a:ext cx="4732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www.mckinsey.com</a:t>
            </a:r>
            <a:r>
              <a:rPr lang="ru-RU" dirty="0"/>
              <a:t> -</a:t>
            </a:r>
            <a:r>
              <a:rPr lang="en-US" dirty="0"/>
              <a:t> Interview - March 2017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encrypted-tbn3.gstatic.com/images?q=tbn:ANd9GcTzZrrgrs1ciCoZ7044xY0dePt5MiiyjfHmzwq2I_94gL0APrd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876"/>
            <a:ext cx="5320662" cy="2952000"/>
          </a:xfrm>
          <a:prstGeom prst="rect">
            <a:avLst/>
          </a:prstGeom>
          <a:noFill/>
        </p:spPr>
      </p:pic>
      <p:pic>
        <p:nvPicPr>
          <p:cNvPr id="38934" name="Picture 22" descr="https://encrypted-tbn3.gstatic.com/images?q=tbn:ANd9GcStY9jLwmrWZCOWG-FSWrW1Bgljhntx3J8Basvxjxo4UWfBxLM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428736"/>
            <a:ext cx="2057400" cy="2228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активы компании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00702"/>
            <a:ext cx="3143272" cy="104297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Клиенты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Бренды</a:t>
            </a:r>
          </a:p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Каналы сбыта</a:t>
            </a:r>
          </a:p>
          <a:p>
            <a:endParaRPr lang="ru-RU" dirty="0"/>
          </a:p>
        </p:txBody>
      </p:sp>
      <p:pic>
        <p:nvPicPr>
          <p:cNvPr id="4" name="Picture 6" descr="Экономический факультет МГ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16" y="357166"/>
            <a:ext cx="1285884" cy="809625"/>
          </a:xfrm>
          <a:prstGeom prst="rect">
            <a:avLst/>
          </a:prstGeom>
          <a:noFill/>
        </p:spPr>
      </p:pic>
      <p:pic>
        <p:nvPicPr>
          <p:cNvPr id="38916" name="Picture 4" descr="https://encrypted-tbn0.gstatic.com/images?q=tbn:ANd9GcSATc5doJlMWqHd1jygg4qLGdzlLSZCOgV8tBwhr5hGgVBrPwiwX7fGOyB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714488"/>
            <a:ext cx="2466975" cy="1847851"/>
          </a:xfrm>
          <a:prstGeom prst="rect">
            <a:avLst/>
          </a:prstGeom>
          <a:noFill/>
        </p:spPr>
      </p:pic>
      <p:pic>
        <p:nvPicPr>
          <p:cNvPr id="38918" name="Picture 6" descr="https://encrypted-tbn1.gstatic.com/images?q=tbn:ANd9GcQZwuHG6dwEOtzcBsMQ4HydrV3tlpz6p5dLHFcpjtpeNZY_Y5hV97FW_EjH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1571612"/>
            <a:ext cx="2143125" cy="2133601"/>
          </a:xfrm>
          <a:prstGeom prst="rect">
            <a:avLst/>
          </a:prstGeom>
          <a:noFill/>
        </p:spPr>
      </p:pic>
      <p:pic>
        <p:nvPicPr>
          <p:cNvPr id="38920" name="Picture 8" descr="https://encrypted-tbn2.gstatic.com/images?q=tbn:ANd9GcSLrgkdDm6t130hFc_E-dWhP4-CphICiUeVjqm1FDF0LxTMLUqYJASugjQ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1571612"/>
            <a:ext cx="2466975" cy="1847851"/>
          </a:xfrm>
          <a:prstGeom prst="rect">
            <a:avLst/>
          </a:prstGeom>
          <a:noFill/>
        </p:spPr>
      </p:pic>
      <p:sp>
        <p:nvSpPr>
          <p:cNvPr id="38924" name="AutoShape 12" descr="data:image/jpeg;base64,/9j/4AAQSkZJRgABAQAAAQABAAD/2wCEAAkGBhQQEBIUExIWFRQVGBUWGBQWGBQVFhYXFBYYGBcZFhUYHCYeFxojGRcXHy8gJCgpLiwsGB4yNTAqNSgrLCkBCQoKDgwOFA8PFSkcHRgpKSkpKSkpKSkpKSkpKSkpKSkpKSwpKSkpKSkpLCkpKSwpKSkpLCkpKSwpKSkpKSkpKf/AABEIAMkA+wMBIgACEQEDEQH/xAAcAAEAAgMBAQEAAAAAAAAAAAAABgcEBQgCAwH/xABKEAABAwIDBQQFCQQJAQkAAAABAAIDBBEFEiEGBxMxUUFhcYEiMpGhsQgUI0JSYpKiwYKywtEVFjNDU3Jzk7MkRGNkg6TD4fDx/8QAFwEBAQEBAAAAAAAAAAAAAAAAAAECA//EABwRAQEBAQEBAAMAAAAAAAAAAAABESECMRJBYf/aAAwDAQACEQMRAD8AvFERAREQEREBERAREQEREBERAREQEREBERAREQEREBERAREQEREBERAREQEREBERBotrdrosOiDnguc8kMjGhdbmSTyaLi57woVDvq9L06T0fuyaj2tsfcsPfZcVFMfqmN4HiHi/uIVb8RdfPmYxbddJbObQx10AmjDgLlpDhYhzeY00PPmFtFU+6jHxBSVr5XngwmN4HOxfmBDR1JDfNeX76JeLcU7OFf1S53Et/n9UH9lY/G7xdW0iwsGxZlVBHNGTkeLi+hGtiCOoII8lmrLTy+QN5kDxNl6VGb1K2R2IyseTkYGCNp9UNcxpJA6lxOvcpnug2hM9M+B5c50BFnHX6N98ovz0LXc+wjy1fOTU3qwF+Er9XmQkA2FzbQcrnpdZVpqvbWjim4L6hjZAbEHNYHo5wGVp8St0CuYMQmc6SQuBzOc64PrZi43B77rpHAS75rT52lr+FHmaeYOQXB71r15xmXWeiiW8/E5IMPe6Nzmuc5jC5twQ1x1sRyva3mtBuaxiaYVLJJHvYzhFuYl2Uuz3AJ17BopnNXerMRfip/brb2qjrpY4ZjGyIhoDQ3UgAuLrg31NrdB4pJpbi4UWvwHEfnFLBMdDJGxxHQkC9u691Gd6WPz0lPEYHFmeQhzwAbANuBcggXPwSTuGpsvy60exOKSVNBBLLq9wNza2bK5zQ6w01ABUH3052vpXh7gwh4sCQA9pBB0+sQef3Uk7hvFqotVstiJqKOnkc4Fzo2FxH2sovfof5raqKIiICIiAiIgIiICLDxfFGUsEs0hsyNpcbc7DsA7SToO8qsMQ3+NsRDSOJ7DI8AfhYDf2hXNEq3n7Miso3PBtJTh8rdL5gGkvZ5gA+LQqA4inNHvIqsSrKeCZzWU8sjWPjiBZma/0bOeSXEa9QO5aefYKQ15pKeeCY3NniRgsBzztvcOA5hoK3OMXrc7J4ZIcIxKVrC4PMLABe/0Tw57gBzsHD2FRFzlb+zWP02EPGFzyWc0Nfx3WbG9813Fp+xa4AJ59RyUHqNjBJiYpo5o2xy/SRuLrnhP9JoDeZdl5A89Dexur5v0sWnuwZbC6bS1+Ied7gyPIPd4KVKrIN6cGHvdR/N3mKnc6Jr2OaSQw2Jc11tc2bkfYsXazfJnYxtCcpcCXuez02G+gaDdvK5vqsZbWtZ29/Z4TGOaKxnaxxfENXuhYfXDeZyl1j3HuWPudxJlPTTvmc2KOSZjWSvs1r35DdoedNLdp5kjmolsBjjzi8D5ZHOdKXRue43deRhDdT97LZbWtxUT4BXxuJLqaqaBmJcQ184yanuc9vkVb8xP6uzjDLmuMtr37Ldb9FWuL77Im3FPA5/R8hDG+OUXJHs8lTeFbSz0xLYpntY8OY5mY5C17S03ZyvY6HmElkVnmfstWLLhML6qjrQ8k1DJKswhhLOLTt4kjc97NYZARyNvMKZ4HvfoahvpPdA8NLiyQE3sLnI5tw7t00PcqUg2qfGyBo/uBVNb/AJapmUjyNytDFNZ7fEfyUsF243vFgxLPRtY9kUjX/TOyh2aNpkZZnIAuYBqe3sWq2b2/gwcMgMTpWyMinkla5ucPmYHZQzkWtaWgekDz6rV7C7uDicbpvnAiY15YQGlz7hrTpqAAQ7v7VFtudn34fWPp3P4lg0sd2lhFmXHYQBbponPh10tS4/DJStqhIBA5nEzu9EBvffl0t1VDVuGT1s1RURMMkbp5gZG3yi30l3E2LW5De5HZ1Uv2XqhNsnMBziZUNP7EhkHuIWj2Vxcw4FihHMyMjHdxmsjPuunnhepHut3gNIgoXsINnCOS9wfWeGuB5aXAtfsWi2v3lSVMssDo2Gma9zcgvmfwyQ1xkvdvpAH0bdNdbwbCamRs8RhNpcwDDcCznei3U6DU81+1tG+mmdBUAxua5ucei9zdLjkbE5X9e0LWTUbnAdo52VMAZNIxnFZ6DXPyAOeLtDL2tbSyuDaXC569lW2B7GuZlhYXjT1Q+YtcBdrnZ2sza2ynrdU5u4pmzYpSMcLtzl9u+Njnj8zQpBtfvaqoZ6qmg4cYZNK0StF5CMxuPSJaDmvrbpyWb9WN/ucL6eorqSVuWRnDeW6GxF2u1GhFnMOnVWoqs3JUjZPndW57pZnScMyOJ9JtmvJsdblx1uewK01m/VgiIooiIgIiICIiCvN9+MiHDeF9aoe1v7LDncfc0ftLn/iKyN/2K566CG+kUOa33pXG/wCVjVV+daiVudnavJWUrjybPCT4CRt/crF2Pr4MT2hqZHQtLCx5itcZeEWMZILH1y0Xv2X0VQiRWXuDizYlK77NO/8ANJGP5pRq97NXnxiq+6Y2fhiZf3krA2T21moKhkrXZgAI3NeM30Wa5awnVnbay1u1mJcevq5RyfNKR4ZyG+4BaoPVG2nnLnOcebiSfEm596+HE1X496+LnLTLNpMQdDLHK31o3sePFjg4e8KRU9eJKDHMvqvlpZW/5TVut7nhQx8i3Wzst6XFG9aZj/8AaqoT+qzasR58tlOtrsGZBQ4XM1oa6eF5frfMcwc1x78r/IWHYq9md6F9PWI5m+gb2cra8+fNSbFtp/nFFQU9rfNmSAuP1uI+4A7g0N9p6KSq1EkixnTai3UfFeZplhPkuVLTF57lmyQ1VY2aUxMgaA+B7i0cR7rZiCct2iMi/wB4KO79MUhfiEUlPNHIeCGuMbmvyuY9/MgkXLXD2KE7U1earqXHUmaUnze5aJzrpVW7sfjfA2WrQRrJUOhZz14kcRefJgefJfmy+M0jcFxCnlmayeUl7GEP1MbGGOzgLXLmkc1Ptnt2wOAR0UpLZHgyki92Svu4AjtsCGkdtiufCbEjp+isRnUlWY5GPHNrmuHi1wI+C2O2WIcXEax97h00tj90OIb+UBYOEUkcjKh0pktGxrhwg0u1eASc2lgDz8Oq+u11CIcQnhaLWkAA5euGkadnrK6mN3usrAzF6S5sC5zfN0bwPaSB5rC3kYG6hxCRj3h7pb1BIBAHGkkOW552tz058l53aVAbi9DcA/SgWOurmuA8wSD4hS/fxs25+I0Uge0NqslOLg+g5jx6Trcx9LfTX0Ss2qmG4nDHR4YZS64nke8NtbKGHh6m+t8l/NWQtNsdgHzChp6YuDzE2xcBYElxcSB4lblRRERAREQEREBCi/Cg5V3qY0KjF6xw5MeIh/5IDCfNwcfNa3ZHZifE6lsEA73vPqxsvq536DtOi/N4uFGlxSsjN7cV7237WyHO09+juaun5PlfTOw90UYY2pa9xmA9d4J+jeb8wAcumgt2E6hA95u6l+GNbPAXS01mh7jbPE+wF3W+o48j2E2PYTnbk6ngQYvVf4NO2x7wJX/FrVf9RTtkY5j2hzXAtc1wBDgRYgg8wQqp2n2IZhGD4z83cck/Dc1puTGwvYxzL/WAzOsedjr1IUFx046xSUug37nr6VtE6NsLz6srM7T4Pcxw8Q5h9yy9ohCTBJDI1wlghe9o5xzZA2Vrh2HOC79paiWckAEkhoIAJuACSTYdmpJ81vWXiSSy2ezeLwwMrTM515aaWCNjG5sz5bEOc4kBrWuY0nmegWgmmWOSstMujY6d0UDbelIA3rmlLWc+mg96lO8nZ8YdiE0DBaMZXx6knI9osCT2ghw8lq93+DmrxOjhH1pWuJ+7F9I/zyscpFv3qs+NTD7EcLfyZv4lBX8kl14CzhhD/mpqf7viiEHq/IXm3gLfiCl26TYKLFqiVszntZC1jyGW9K77FpJGgIvqEEa2ipz8+nZ2mVwFr/XdcfEL3guEl2JQU51JqWRH/dDSpJvIouFtFK1rdDNTuDR99sZ08yv3YXDzLtLG0/VqZnnu4Rkf8WhB1FZci4lEGYjVxnkySsb+AS5feAuulx7t40txWvHI/OZ/fI79Cgs35O+HtlfXPe1rmhsDbOAcLlz38j0LGn2KL73ouHj83YHup338WRj4tVm/J7wgxYY+Y855XEf5IwGD8weob8ovB3MraepDTkfEIy+xy8SNziAXcgS1w0+6UEZ2XpbbRQxt0DK028I5XH4NVu74zHxcGDzYmuiP7ALc59pZ7VWmytPl2saOtVO8X+y5sj2n8JBUt3g0UzNo6GeSPiwF0LYmG+W4cA+2pGYPcH8gPV0NroLpC/V+BfqAiIgIiICIiAiIgrHfXu6OIQCpgbepgabtHOWIalo6uabkdbkdoVBbK7SS4dVxVMXrMOrb2D2HRzHdxHsNj2Lrjaeo4dFVv5ZIJnfhjcVyS6qinpsrmNZUsc5/GzEcdhbq19zYSNIuDpmu4H0rZg6c2L3m0mKNfwnOZJG3O+KQZS1va7N6rmg9oOmlwLqsd6++gTNko6EgxuBZLUc84OhbFf6vYX9vZpqacincy+VxGYFpsSLtPMG3MHovmgL9AX4vcPrDxQbK9gB0Uq3U4NFWYrBHMRlbmlyHXiOis4M8PrHqGkdqh8ki6A3WbGU81HhddZzKiBswzMIAkBklbaQW9KwcbHQ6qigdox/1lT/rTf8AI5SLabd66kwugrQ4kVA+kaeTHPu+LL3GMa37R36afbal4WJVzPs1E/8AyOI+K6H2+wZv9W5Ij/c08Jb3GAMIt+EjzUFMbkW3xyk7hOf/AE8g/VfDfGb43W/5o/8AhjWx3CwZsZjP2Ypne1uX+JabauM1mO1LO2WsdEPAy8Me6yCZbYbM/NdlKDT0zMyd/jURy8/AGNvks35NMf0le7o2Ae0yn9FOt9NIP6CqQ0WDOCQOgbKwfBQj5ND/AEsQHUU59hm/mgwt7tLwdo6OUD+0+aP8XMmyfBjVi7txbauYf97XD/kUj+Ubh2VtDVN9Zj3RE+IEjPYWO9qiG48Pnx0SnmGVErz2emMv7zwg6XXKG9+h4WN1g+05kg7+JGx3xJC6vVIb6MPo3Yth5kcQ57oxU2v6MIe0Md3X+kFxrYctBcLZ2UwkUlDTQAW4cUbTb7WUZz5uufNUrv5q6uasED25KWMB8VgbSOLfSeT2kEltuweKv8Kud7AdM6CGwygGS9vSzG7RY9gtf3dEENwKsjg2ufmjzCYBjHG5LHyQRuzC505OZbsDzysrO23gDn0BtqypY8HoGkX9uii2DYZGdoJpJBc55eH04gFhf9kO87KwsTw8yvYdLM1Hjf8A+Ag2SLxDfKM3PtXtAREQEREBERAREQRneXU8PCK89YJG/wC4Mn8S5EK7dngbI0te0Oa4WLXAOBHQg6ELjLaOj4NZUx2tw5pWW5WyvcOXkg1yIiAsujoS+SNoOr3Mb+JwH6rFY0kgAXJ0sFlU7zxGWNjmbY9DcWQeappY5zTzaS0+INiupdzsdsDoh1bIfxSyEe5cybTEfPqrKbt481j1HEdZdU7vntbg1CWjQU0R8wwF3vug5m2/mEuL1xbydUSgd9nlt/aF0vvHbbBq4dKd/wC6uWMGbx62APN+JPHmPb6cgv8AFdXbwYM+FV4HP5vOfwxk/ogoTcJOG4ywH60Uw9gDv4VrNkK1k20MEsmbLJWF+nPM+QmO/dnLb9118d1NfwcZoXdZOH/utdH/ABKR7KSMo9rHscxoaamoiaLaMMheIyzpqWjwcUFy71acvwauABNoi6w6Mc1xPkGk+Sqv5N04FZVsvq6FrgOuWSxPlm96t/eG0nCa+w/7PN+4VzBsftPPhVU2oiF9C17DfK9hIJaSNRyBB7CBz5ILf+URRTOionggwNkcHR8ryEXaT1GVrx3X71Dd1sVTJjnFpWMhje6R8sY9RlM54LoxoL2u0N05hp0Cne3eLtxWlw90QcGS5pcrhqDpGAe8HOFh7tcKdT4mBy9GaN3fbX4tCC5FRG8eiM+J1D/s5GDuyMaP3rq+FXeLYHnnldbm9x96Cc4TV8WCKT7bGO8y0E+9aPaHDOLODbk1o95P6rO2TYWU4YfqEgeB9IfErbmMHsQROjwm1bxLf3jz7c381Ll4EQvey9oCIiAiIgIiICIiAiIgLlbfVh/BxqqsLCThyD9uNuY/jDl1SqA+UhhBbU0lQBpJG6InvidmF/ESflKCnEWThtLxZooybB72Mv0zOA/VfGZlnEXvYkX62KCV7p8IFVjFIwi7WvMruloml+v7QA81HsWozT1M0XbFJIy/fG8t/RWf8nHD81dUzW/s4co7jK8H4Rn2qEbyYg3F68D/AB5D+I3/AFQaCrqA+R7w0NDnF2UXIbc3sL62XV26uqM2C0JcB/ZcPyjc6Me5oXJa6m3XCRuz1NwheXhTFgPIvMkpYD3XsgoPAMHLccggDHNyVjG5Xes1scwvc9tmt811nU04kjexwu17S0jucLH3Fcr7CvlGO0slRm4hqRxDIDm4jyWnMOYdmPkV1Yg5F2Kwpxxmkh1Y5tSz1gQRwn5jdvMGzeSmrqKTEdqgXco6k8gG2jpCSL25k5ALnX0goRtJWyT4nPUQB7HPnc+Ox+kDs/o2y/WvbkrC2EpqhuJU73PtM55EznfWzXModftNjp1sgtbeM2+FVg6x29rmql9gNhWV9Zw5CRGxpkcBoXAFoy37Lk8+gV3bcx5sPqB1DR+dqiu6qgyS1B+4wfmP8kG6xXBW/OIWxtDWRCNjWtFg0B17AeYXrCMLy1zpLc3Sn8V1KH0zSbkao2maDcDVB9VjmhaSTb/6VkIg+cNOGXt2r6IiAiIgIiICIiAiIgIiICIiAqi+UgP+gpT/AOI/9p6t1VP8o6O+GwHpUt98Un8kFCYAf+qp/wDVi/fasOVha4g8wSD4g2X7TzFj2uHNpDh4g3C/JpS9znHm4knxJug6A+Thh2Wiqpv8SYM8omA/GQ+xVRvWp3MxmuDmkXlLhfta4AgjuIKvjcfS5MEpj2vdM8/7rmj3NCqn5QGKRT4mxsbw8wwiOS1rNfne7LftIDtR2cud7BWIXXO7AWwag/0Wn23K5HAXXu7+kczCKJjwWu+bxgg8xdt/1QUtTQmTFGTE5i6qa/Na17zAg27NLaLoDG6oxU08g5sjkcPFrSR71UdJhOSWM21a9p/C4fyVr7SMzUdQOsbx7QgoHY6l4OIUjy3NaWP8xy38Re6sOTD+HXF9vVnLvZJdYGzGB3rINOTw78ALv0VgV2E5pHG3M/og++08Wale3rl/eC1exVJwzN35P4lvKmEviDe3S/l/+LzhlJwy7vt7roM9ERAREQEREBERAREQEREBERAREQEREBVh8oZl8Jb3VER/JIP1Vnqut/UObBpD9mWE/my/xIOYkREF+bJUtZW7LRRUM3CmY+RpN8pewSPcWNk+oTnbr3WuLqnqWkbSVTmV1LJJkNnw8Qwuv3uyuJ010te4N1e3yeJCcJeD2VEgHhkjPxKjW+yFkuIMy5S5sLWvt6wdmcQHnrlIt3FBW+29bSz1DX0NOYIRFG3hkWIeM2a5BObmPSvqr73JbUy12HETAZqdwhDhoXMaxpaXDqAbX7bdbqizhncul9hMMggw+nFO3KxzGPJ1u57mjM519bk/ADkEGDWYP9K8gfWJ991JcRjzQvHVpC+pgB7F7LbiyCNYHhmSYOtyDveLKTLw2IDkF7QEREBERAREQEREBERAREQEREBERAREQEREBQ3fBRGXBa0Dm1rZPKKRjz7mlTJYuJ0zJIJWSW4b2Pa++gyuaQ656WJQcTovUjbOIBvY2uO3vX1qKN8eQvY5ge0PaXNLczTyc241b3jRB07uOo+HglObWMjpnnvvI5oPsaFDNsMPzV9Ubc5D8Aplui25p66jip2ARTU8bWOgv9VgDQ9h+s06X7QTr2E4eN0Gepmdbm93xsggP9F9yvHY9lqClHSNo9gVf/0V3KxtnG2pYR0bb2EhBskREBERAREQEREBERAREQEREBERAREQEREBERAREQFW2/bE6iLDmxwA5Z38OVw7GZS7LfszEWPdcdqslYWMYXHUwSRSi7Hix7u0Ed4NiPBBxu3CpOllu8exaprYqSKUMDKWIRRhrSDlAAu8km7rNHQaaBTh2y+vLzX5/VjuQSbcpuyfRkVtQ60kkZayEfVY/Kczz9ogCzewHXXQTmXDMzibcyT7TdffYlx+YQBxuWNLPJhLW/lAW7yDogjX9Fdy32GxZYmjpf4lffIOi9AICIiAiIgIiICIiAiIgIiICIiAiIgIiICIiAiIgIiIC+VUwuY4DmQR7dF9UQRr+q/cn9V+5SVEGFhNFwY8veT7VmoiAiIgIiICIiAiIgIiICIiAiIgIiICIiAiIgIiIP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6" name="AutoShape 14" descr="data:image/jpeg;base64,/9j/4AAQSkZJRgABAQAAAQABAAD/2wCEAAkGBhQQEBIUExIWFRQVGBUWGBQWGBQVFhYXFBYYGBcZFhUYHCYeFxojGRcXHy8gJCgpLiwsGB4yNTAqNSgrLCkBCQoKDgwOFA8PFSkcHRgpKSkpKSkpKSkpKSkpKSkpKSkpKSwpKSkpKSkpLCkpKSwpKSkpLCkpKSwpKSkpKSkpKf/AABEIAMkA+wMBIgACEQEDEQH/xAAcAAEAAgMBAQEAAAAAAAAAAAAABgcEBQgCAwH/xABKEAABAwIDBQQFCQQJAQkAAAABAAIDBBEFEiEGBxMxUUFhcYEiMpGhsQgUI0JSYpKiwYKywtEVFjNDU3Jzk7MkRGNkg6TD4fDx/8QAFwEBAQEBAAAAAAAAAAAAAAAAAAECA//EABwRAQEBAQEBAAMAAAAAAAAAAAABESECMRJBYf/aAAwDAQACEQMRAD8AvFERAREQEREBERAREQEREBERAREQEREBERAREQEREBERAREQEREBERAREQEREBERBotrdrosOiDnguc8kMjGhdbmSTyaLi57woVDvq9L06T0fuyaj2tsfcsPfZcVFMfqmN4HiHi/uIVb8RdfPmYxbddJbObQx10AmjDgLlpDhYhzeY00PPmFtFU+6jHxBSVr5XngwmN4HOxfmBDR1JDfNeX76JeLcU7OFf1S53Et/n9UH9lY/G7xdW0iwsGxZlVBHNGTkeLi+hGtiCOoII8lmrLTy+QN5kDxNl6VGb1K2R2IyseTkYGCNp9UNcxpJA6lxOvcpnug2hM9M+B5c50BFnHX6N98ovz0LXc+wjy1fOTU3qwF+Er9XmQkA2FzbQcrnpdZVpqvbWjim4L6hjZAbEHNYHo5wGVp8St0CuYMQmc6SQuBzOc64PrZi43B77rpHAS75rT52lr+FHmaeYOQXB71r15xmXWeiiW8/E5IMPe6Nzmuc5jC5twQ1x1sRyva3mtBuaxiaYVLJJHvYzhFuYl2Uuz3AJ17BopnNXerMRfip/brb2qjrpY4ZjGyIhoDQ3UgAuLrg31NrdB4pJpbi4UWvwHEfnFLBMdDJGxxHQkC9u691Gd6WPz0lPEYHFmeQhzwAbANuBcggXPwSTuGpsvy60exOKSVNBBLLq9wNza2bK5zQ6w01ABUH3052vpXh7gwh4sCQA9pBB0+sQef3Uk7hvFqotVstiJqKOnkc4Fzo2FxH2sovfof5raqKIiICIiAiIgIiICLDxfFGUsEs0hsyNpcbc7DsA7SToO8qsMQ3+NsRDSOJ7DI8AfhYDf2hXNEq3n7Miso3PBtJTh8rdL5gGkvZ5gA+LQqA4inNHvIqsSrKeCZzWU8sjWPjiBZma/0bOeSXEa9QO5aefYKQ15pKeeCY3NniRgsBzztvcOA5hoK3OMXrc7J4ZIcIxKVrC4PMLABe/0Tw57gBzsHD2FRFzlb+zWP02EPGFzyWc0Nfx3WbG9813Fp+xa4AJ59RyUHqNjBJiYpo5o2xy/SRuLrnhP9JoDeZdl5A89Dexur5v0sWnuwZbC6bS1+Ied7gyPIPd4KVKrIN6cGHvdR/N3mKnc6Jr2OaSQw2Jc11tc2bkfYsXazfJnYxtCcpcCXuez02G+gaDdvK5vqsZbWtZ29/Z4TGOaKxnaxxfENXuhYfXDeZyl1j3HuWPudxJlPTTvmc2KOSZjWSvs1r35DdoedNLdp5kjmolsBjjzi8D5ZHOdKXRue43deRhDdT97LZbWtxUT4BXxuJLqaqaBmJcQ184yanuc9vkVb8xP6uzjDLmuMtr37Ldb9FWuL77Im3FPA5/R8hDG+OUXJHs8lTeFbSz0xLYpntY8OY5mY5C17S03ZyvY6HmElkVnmfstWLLhML6qjrQ8k1DJKswhhLOLTt4kjc97NYZARyNvMKZ4HvfoahvpPdA8NLiyQE3sLnI5tw7t00PcqUg2qfGyBo/uBVNb/AJapmUjyNytDFNZ7fEfyUsF243vFgxLPRtY9kUjX/TOyh2aNpkZZnIAuYBqe3sWq2b2/gwcMgMTpWyMinkla5ucPmYHZQzkWtaWgekDz6rV7C7uDicbpvnAiY15YQGlz7hrTpqAAQ7v7VFtudn34fWPp3P4lg0sd2lhFmXHYQBbponPh10tS4/DJStqhIBA5nEzu9EBvffl0t1VDVuGT1s1RURMMkbp5gZG3yi30l3E2LW5De5HZ1Uv2XqhNsnMBziZUNP7EhkHuIWj2Vxcw4FihHMyMjHdxmsjPuunnhepHut3gNIgoXsINnCOS9wfWeGuB5aXAtfsWi2v3lSVMssDo2Gma9zcgvmfwyQ1xkvdvpAH0bdNdbwbCamRs8RhNpcwDDcCznei3U6DU81+1tG+mmdBUAxua5ucei9zdLjkbE5X9e0LWTUbnAdo52VMAZNIxnFZ6DXPyAOeLtDL2tbSyuDaXC569lW2B7GuZlhYXjT1Q+YtcBdrnZ2sza2ynrdU5u4pmzYpSMcLtzl9u+Njnj8zQpBtfvaqoZ6qmg4cYZNK0StF5CMxuPSJaDmvrbpyWb9WN/ucL6eorqSVuWRnDeW6GxF2u1GhFnMOnVWoqs3JUjZPndW57pZnScMyOJ9JtmvJsdblx1uewK01m/VgiIooiIgIiICIiCvN9+MiHDeF9aoe1v7LDncfc0ftLn/iKyN/2K566CG+kUOa33pXG/wCVjVV+daiVudnavJWUrjybPCT4CRt/crF2Pr4MT2hqZHQtLCx5itcZeEWMZILH1y0Xv2X0VQiRWXuDizYlK77NO/8ANJGP5pRq97NXnxiq+6Y2fhiZf3krA2T21moKhkrXZgAI3NeM30Wa5awnVnbay1u1mJcevq5RyfNKR4ZyG+4BaoPVG2nnLnOcebiSfEm596+HE1X496+LnLTLNpMQdDLHK31o3sePFjg4e8KRU9eJKDHMvqvlpZW/5TVut7nhQx8i3Wzst6XFG9aZj/8AaqoT+qzasR58tlOtrsGZBQ4XM1oa6eF5frfMcwc1x78r/IWHYq9md6F9PWI5m+gb2cra8+fNSbFtp/nFFQU9rfNmSAuP1uI+4A7g0N9p6KSq1EkixnTai3UfFeZplhPkuVLTF57lmyQ1VY2aUxMgaA+B7i0cR7rZiCct2iMi/wB4KO79MUhfiEUlPNHIeCGuMbmvyuY9/MgkXLXD2KE7U1earqXHUmaUnze5aJzrpVW7sfjfA2WrQRrJUOhZz14kcRefJgefJfmy+M0jcFxCnlmayeUl7GEP1MbGGOzgLXLmkc1Ptnt2wOAR0UpLZHgyki92Svu4AjtsCGkdtiufCbEjp+isRnUlWY5GPHNrmuHi1wI+C2O2WIcXEax97h00tj90OIb+UBYOEUkcjKh0pktGxrhwg0u1eASc2lgDz8Oq+u11CIcQnhaLWkAA5euGkadnrK6mN3usrAzF6S5sC5zfN0bwPaSB5rC3kYG6hxCRj3h7pb1BIBAHGkkOW552tz058l53aVAbi9DcA/SgWOurmuA8wSD4hS/fxs25+I0Uge0NqslOLg+g5jx6Trcx9LfTX0Ss2qmG4nDHR4YZS64nke8NtbKGHh6m+t8l/NWQtNsdgHzChp6YuDzE2xcBYElxcSB4lblRRERAREQEREBCi/Cg5V3qY0KjF6xw5MeIh/5IDCfNwcfNa3ZHZifE6lsEA73vPqxsvq536DtOi/N4uFGlxSsjN7cV7237WyHO09+juaun5PlfTOw90UYY2pa9xmA9d4J+jeb8wAcumgt2E6hA95u6l+GNbPAXS01mh7jbPE+wF3W+o48j2E2PYTnbk6ngQYvVf4NO2x7wJX/FrVf9RTtkY5j2hzXAtc1wBDgRYgg8wQqp2n2IZhGD4z83cck/Dc1puTGwvYxzL/WAzOsedjr1IUFx046xSUug37nr6VtE6NsLz6srM7T4Pcxw8Q5h9yy9ohCTBJDI1wlghe9o5xzZA2Vrh2HOC79paiWckAEkhoIAJuACSTYdmpJ81vWXiSSy2ezeLwwMrTM515aaWCNjG5sz5bEOc4kBrWuY0nmegWgmmWOSstMujY6d0UDbelIA3rmlLWc+mg96lO8nZ8YdiE0DBaMZXx6knI9osCT2ghw8lq93+DmrxOjhH1pWuJ+7F9I/zyscpFv3qs+NTD7EcLfyZv4lBX8kl14CzhhD/mpqf7viiEHq/IXm3gLfiCl26TYKLFqiVszntZC1jyGW9K77FpJGgIvqEEa2ipz8+nZ2mVwFr/XdcfEL3guEl2JQU51JqWRH/dDSpJvIouFtFK1rdDNTuDR99sZ08yv3YXDzLtLG0/VqZnnu4Rkf8WhB1FZci4lEGYjVxnkySsb+AS5feAuulx7t40txWvHI/OZ/fI79Cgs35O+HtlfXPe1rmhsDbOAcLlz38j0LGn2KL73ouHj83YHup338WRj4tVm/J7wgxYY+Y855XEf5IwGD8weob8ovB3MraepDTkfEIy+xy8SNziAXcgS1w0+6UEZ2XpbbRQxt0DK028I5XH4NVu74zHxcGDzYmuiP7ALc59pZ7VWmytPl2saOtVO8X+y5sj2n8JBUt3g0UzNo6GeSPiwF0LYmG+W4cA+2pGYPcH8gPV0NroLpC/V+BfqAiIgIiICIiAiIgrHfXu6OIQCpgbepgabtHOWIalo6uabkdbkdoVBbK7SS4dVxVMXrMOrb2D2HRzHdxHsNj2Lrjaeo4dFVv5ZIJnfhjcVyS6qinpsrmNZUsc5/GzEcdhbq19zYSNIuDpmu4H0rZg6c2L3m0mKNfwnOZJG3O+KQZS1va7N6rmg9oOmlwLqsd6++gTNko6EgxuBZLUc84OhbFf6vYX9vZpqacincy+VxGYFpsSLtPMG3MHovmgL9AX4vcPrDxQbK9gB0Uq3U4NFWYrBHMRlbmlyHXiOis4M8PrHqGkdqh8ki6A3WbGU81HhddZzKiBswzMIAkBklbaQW9KwcbHQ6qigdox/1lT/rTf8AI5SLabd66kwugrQ4kVA+kaeTHPu+LL3GMa37R36afbal4WJVzPs1E/8AyOI+K6H2+wZv9W5Ij/c08Jb3GAMIt+EjzUFMbkW3xyk7hOf/AE8g/VfDfGb43W/5o/8AhjWx3CwZsZjP2Ypne1uX+JabauM1mO1LO2WsdEPAy8Me6yCZbYbM/NdlKDT0zMyd/jURy8/AGNvks35NMf0le7o2Ae0yn9FOt9NIP6CqQ0WDOCQOgbKwfBQj5ND/AEsQHUU59hm/mgwt7tLwdo6OUD+0+aP8XMmyfBjVi7txbauYf97XD/kUj+Ubh2VtDVN9Zj3RE+IEjPYWO9qiG48Pnx0SnmGVErz2emMv7zwg6XXKG9+h4WN1g+05kg7+JGx3xJC6vVIb6MPo3Yth5kcQ57oxU2v6MIe0Md3X+kFxrYctBcLZ2UwkUlDTQAW4cUbTb7WUZz5uufNUrv5q6uasED25KWMB8VgbSOLfSeT2kEltuweKv8Kud7AdM6CGwygGS9vSzG7RY9gtf3dEENwKsjg2ufmjzCYBjHG5LHyQRuzC505OZbsDzysrO23gDn0BtqypY8HoGkX9uii2DYZGdoJpJBc55eH04gFhf9kO87KwsTw8yvYdLM1Hjf8A+Ag2SLxDfKM3PtXtAREQEREBERAREQRneXU8PCK89YJG/wC4Mn8S5EK7dngbI0te0Oa4WLXAOBHQg6ELjLaOj4NZUx2tw5pWW5WyvcOXkg1yIiAsujoS+SNoOr3Mb+JwH6rFY0kgAXJ0sFlU7zxGWNjmbY9DcWQeappY5zTzaS0+INiupdzsdsDoh1bIfxSyEe5cybTEfPqrKbt481j1HEdZdU7vntbg1CWjQU0R8wwF3vug5m2/mEuL1xbydUSgd9nlt/aF0vvHbbBq4dKd/wC6uWMGbx62APN+JPHmPb6cgv8AFdXbwYM+FV4HP5vOfwxk/ogoTcJOG4ywH60Uw9gDv4VrNkK1k20MEsmbLJWF+nPM+QmO/dnLb9118d1NfwcZoXdZOH/utdH/ABKR7KSMo9rHscxoaamoiaLaMMheIyzpqWjwcUFy71acvwauABNoi6w6Mc1xPkGk+Sqv5N04FZVsvq6FrgOuWSxPlm96t/eG0nCa+w/7PN+4VzBsftPPhVU2oiF9C17DfK9hIJaSNRyBB7CBz5ILf+URRTOionggwNkcHR8ryEXaT1GVrx3X71Dd1sVTJjnFpWMhje6R8sY9RlM54LoxoL2u0N05hp0Cne3eLtxWlw90QcGS5pcrhqDpGAe8HOFh7tcKdT4mBy9GaN3fbX4tCC5FRG8eiM+J1D/s5GDuyMaP3rq+FXeLYHnnldbm9x96Cc4TV8WCKT7bGO8y0E+9aPaHDOLODbk1o95P6rO2TYWU4YfqEgeB9IfErbmMHsQROjwm1bxLf3jz7c381Ll4EQvey9oCIiAiIgIiICIiAiIgLlbfVh/BxqqsLCThyD9uNuY/jDl1SqA+UhhBbU0lQBpJG6InvidmF/ESflKCnEWThtLxZooybB72Mv0zOA/VfGZlnEXvYkX62KCV7p8IFVjFIwi7WvMruloml+v7QA81HsWozT1M0XbFJIy/fG8t/RWf8nHD81dUzW/s4co7jK8H4Rn2qEbyYg3F68D/AB5D+I3/AFQaCrqA+R7w0NDnF2UXIbc3sL62XV26uqM2C0JcB/ZcPyjc6Me5oXJa6m3XCRuz1NwheXhTFgPIvMkpYD3XsgoPAMHLccggDHNyVjG5Xes1scwvc9tmt811nU04kjexwu17S0jucLH3Fcr7CvlGO0slRm4hqRxDIDm4jyWnMOYdmPkV1Yg5F2Kwpxxmkh1Y5tSz1gQRwn5jdvMGzeSmrqKTEdqgXco6k8gG2jpCSL25k5ALnX0goRtJWyT4nPUQB7HPnc+Ox+kDs/o2y/WvbkrC2EpqhuJU73PtM55EznfWzXModftNjp1sgtbeM2+FVg6x29rmql9gNhWV9Zw5CRGxpkcBoXAFoy37Lk8+gV3bcx5sPqB1DR+dqiu6qgyS1B+4wfmP8kG6xXBW/OIWxtDWRCNjWtFg0B17AeYXrCMLy1zpLc3Sn8V1KH0zSbkao2maDcDVB9VjmhaSTb/6VkIg+cNOGXt2r6IiAiIgIiICIiAiIgIiICIiAqi+UgP+gpT/AOI/9p6t1VP8o6O+GwHpUt98Un8kFCYAf+qp/wDVi/fasOVha4g8wSD4g2X7TzFj2uHNpDh4g3C/JpS9znHm4knxJug6A+Thh2Wiqpv8SYM8omA/GQ+xVRvWp3MxmuDmkXlLhfta4AgjuIKvjcfS5MEpj2vdM8/7rmj3NCqn5QGKRT4mxsbw8wwiOS1rNfne7LftIDtR2cud7BWIXXO7AWwag/0Wn23K5HAXXu7+kczCKJjwWu+bxgg8xdt/1QUtTQmTFGTE5i6qa/Na17zAg27NLaLoDG6oxU08g5sjkcPFrSR71UdJhOSWM21a9p/C4fyVr7SMzUdQOsbx7QgoHY6l4OIUjy3NaWP8xy38Re6sOTD+HXF9vVnLvZJdYGzGB3rINOTw78ALv0VgV2E5pHG3M/og++08Wale3rl/eC1exVJwzN35P4lvKmEviDe3S/l/+LzhlJwy7vt7roM9ERAREQEREBERAREQEREBERAREQEREBVh8oZl8Jb3VER/JIP1Vnqut/UObBpD9mWE/my/xIOYkREF+bJUtZW7LRRUM3CmY+RpN8pewSPcWNk+oTnbr3WuLqnqWkbSVTmV1LJJkNnw8Qwuv3uyuJ010te4N1e3yeJCcJeD2VEgHhkjPxKjW+yFkuIMy5S5sLWvt6wdmcQHnrlIt3FBW+29bSz1DX0NOYIRFG3hkWIeM2a5BObmPSvqr73JbUy12HETAZqdwhDhoXMaxpaXDqAbX7bdbqizhncul9hMMggw+nFO3KxzGPJ1u57mjM519bk/ADkEGDWYP9K8gfWJ991JcRjzQvHVpC+pgB7F7LbiyCNYHhmSYOtyDveLKTLw2IDkF7QEREBERAREQEREBERAREQEREBERAREQEREBQ3fBRGXBa0Dm1rZPKKRjz7mlTJYuJ0zJIJWSW4b2Pa++gyuaQ656WJQcTovUjbOIBvY2uO3vX1qKN8eQvY5ge0PaXNLczTyc241b3jRB07uOo+HglObWMjpnnvvI5oPsaFDNsMPzV9Ubc5D8Aplui25p66jip2ARTU8bWOgv9VgDQ9h+s06X7QTr2E4eN0Gepmdbm93xsggP9F9yvHY9lqClHSNo9gVf/0V3KxtnG2pYR0bb2EhBskREBERAREQEREBERAREQEREBERAREQEREBERAREQFW2/bE6iLDmxwA5Z38OVw7GZS7LfszEWPdcdqslYWMYXHUwSRSi7Hix7u0Ed4NiPBBxu3CpOllu8exaprYqSKUMDKWIRRhrSDlAAu8km7rNHQaaBTh2y+vLzX5/VjuQSbcpuyfRkVtQ60kkZayEfVY/Kczz9ogCzewHXXQTmXDMzibcyT7TdffYlx+YQBxuWNLPJhLW/lAW7yDogjX9Fdy32GxZYmjpf4lffIOi9AICIiAiIgIiICIiAiIgIiICIiAiIgIiICIiAiIgIiIC+VUwuY4DmQR7dF9UQRr+q/cn9V+5SVEGFhNFwY8veT7VmoiAiIgIiICIiAiIgIiICIiAiIgIiICIiAiIgIiIP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8" name="AutoShape 16" descr="data:image/jpeg;base64,/9j/4AAQSkZJRgABAQAAAQABAAD/2wCEAAkGBhQQEBIUExIWFRQVGBUWGBQWGBQVFhYXFBYYGBcZFhUYHCYeFxojGRcXHy8gJCgpLiwsGB4yNTAqNSgrLCkBCQoKDgwOFA8PFSkcHRgpKSkpKSkpKSkpKSkpKSkpKSkpKSwpKSkpKSkpLCkpKSwpKSkpLCkpKSwpKSkpKSkpKf/AABEIAMkA+wMBIgACEQEDEQH/xAAcAAEAAgMBAQEAAAAAAAAAAAAABgcEBQgCAwH/xABKEAABAwIDBQQFCQQJAQkAAAABAAIDBBEFEiEGBxMxUUFhcYEiMpGhsQgUI0JSYpKiwYKywtEVFjNDU3Jzk7MkRGNkg6TD4fDx/8QAFwEBAQEBAAAAAAAAAAAAAAAAAAECA//EABwRAQEBAQEBAAMAAAAAAAAAAAABESECMRJBYf/aAAwDAQACEQMRAD8AvFERAREQEREBERAREQEREBERAREQEREBERAREQEREBERAREQEREBERAREQEREBERBotrdrosOiDnguc8kMjGhdbmSTyaLi57woVDvq9L06T0fuyaj2tsfcsPfZcVFMfqmN4HiHi/uIVb8RdfPmYxbddJbObQx10AmjDgLlpDhYhzeY00PPmFtFU+6jHxBSVr5XngwmN4HOxfmBDR1JDfNeX76JeLcU7OFf1S53Et/n9UH9lY/G7xdW0iwsGxZlVBHNGTkeLi+hGtiCOoII8lmrLTy+QN5kDxNl6VGb1K2R2IyseTkYGCNp9UNcxpJA6lxOvcpnug2hM9M+B5c50BFnHX6N98ovz0LXc+wjy1fOTU3qwF+Er9XmQkA2FzbQcrnpdZVpqvbWjim4L6hjZAbEHNYHo5wGVp8St0CuYMQmc6SQuBzOc64PrZi43B77rpHAS75rT52lr+FHmaeYOQXB71r15xmXWeiiW8/E5IMPe6Nzmuc5jC5twQ1x1sRyva3mtBuaxiaYVLJJHvYzhFuYl2Uuz3AJ17BopnNXerMRfip/brb2qjrpY4ZjGyIhoDQ3UgAuLrg31NrdB4pJpbi4UWvwHEfnFLBMdDJGxxHQkC9u691Gd6WPz0lPEYHFmeQhzwAbANuBcggXPwSTuGpsvy60exOKSVNBBLLq9wNza2bK5zQ6w01ABUH3052vpXh7gwh4sCQA9pBB0+sQef3Uk7hvFqotVstiJqKOnkc4Fzo2FxH2sovfof5raqKIiICIiAiIgIiICLDxfFGUsEs0hsyNpcbc7DsA7SToO8qsMQ3+NsRDSOJ7DI8AfhYDf2hXNEq3n7Miso3PBtJTh8rdL5gGkvZ5gA+LQqA4inNHvIqsSrKeCZzWU8sjWPjiBZma/0bOeSXEa9QO5aefYKQ15pKeeCY3NniRgsBzztvcOA5hoK3OMXrc7J4ZIcIxKVrC4PMLABe/0Tw57gBzsHD2FRFzlb+zWP02EPGFzyWc0Nfx3WbG9813Fp+xa4AJ59RyUHqNjBJiYpo5o2xy/SRuLrnhP9JoDeZdl5A89Dexur5v0sWnuwZbC6bS1+Ied7gyPIPd4KVKrIN6cGHvdR/N3mKnc6Jr2OaSQw2Jc11tc2bkfYsXazfJnYxtCcpcCXuez02G+gaDdvK5vqsZbWtZ29/Z4TGOaKxnaxxfENXuhYfXDeZyl1j3HuWPudxJlPTTvmc2KOSZjWSvs1r35DdoedNLdp5kjmolsBjjzi8D5ZHOdKXRue43deRhDdT97LZbWtxUT4BXxuJLqaqaBmJcQ184yanuc9vkVb8xP6uzjDLmuMtr37Ldb9FWuL77Im3FPA5/R8hDG+OUXJHs8lTeFbSz0xLYpntY8OY5mY5C17S03ZyvY6HmElkVnmfstWLLhML6qjrQ8k1DJKswhhLOLTt4kjc97NYZARyNvMKZ4HvfoahvpPdA8NLiyQE3sLnI5tw7t00PcqUg2qfGyBo/uBVNb/AJapmUjyNytDFNZ7fEfyUsF243vFgxLPRtY9kUjX/TOyh2aNpkZZnIAuYBqe3sWq2b2/gwcMgMTpWyMinkla5ucPmYHZQzkWtaWgekDz6rV7C7uDicbpvnAiY15YQGlz7hrTpqAAQ7v7VFtudn34fWPp3P4lg0sd2lhFmXHYQBbponPh10tS4/DJStqhIBA5nEzu9EBvffl0t1VDVuGT1s1RURMMkbp5gZG3yi30l3E2LW5De5HZ1Uv2XqhNsnMBziZUNP7EhkHuIWj2Vxcw4FihHMyMjHdxmsjPuunnhepHut3gNIgoXsINnCOS9wfWeGuB5aXAtfsWi2v3lSVMssDo2Gma9zcgvmfwyQ1xkvdvpAH0bdNdbwbCamRs8RhNpcwDDcCznei3U6DU81+1tG+mmdBUAxua5ucei9zdLjkbE5X9e0LWTUbnAdo52VMAZNIxnFZ6DXPyAOeLtDL2tbSyuDaXC569lW2B7GuZlhYXjT1Q+YtcBdrnZ2sza2ynrdU5u4pmzYpSMcLtzl9u+Njnj8zQpBtfvaqoZ6qmg4cYZNK0StF5CMxuPSJaDmvrbpyWb9WN/ucL6eorqSVuWRnDeW6GxF2u1GhFnMOnVWoqs3JUjZPndW57pZnScMyOJ9JtmvJsdblx1uewK01m/VgiIooiIgIiICIiCvN9+MiHDeF9aoe1v7LDncfc0ftLn/iKyN/2K566CG+kUOa33pXG/wCVjVV+daiVudnavJWUrjybPCT4CRt/crF2Pr4MT2hqZHQtLCx5itcZeEWMZILH1y0Xv2X0VQiRWXuDizYlK77NO/8ANJGP5pRq97NXnxiq+6Y2fhiZf3krA2T21moKhkrXZgAI3NeM30Wa5awnVnbay1u1mJcevq5RyfNKR4ZyG+4BaoPVG2nnLnOcebiSfEm596+HE1X496+LnLTLNpMQdDLHK31o3sePFjg4e8KRU9eJKDHMvqvlpZW/5TVut7nhQx8i3Wzst6XFG9aZj/8AaqoT+qzasR58tlOtrsGZBQ4XM1oa6eF5frfMcwc1x78r/IWHYq9md6F9PWI5m+gb2cra8+fNSbFtp/nFFQU9rfNmSAuP1uI+4A7g0N9p6KSq1EkixnTai3UfFeZplhPkuVLTF57lmyQ1VY2aUxMgaA+B7i0cR7rZiCct2iMi/wB4KO79MUhfiEUlPNHIeCGuMbmvyuY9/MgkXLXD2KE7U1earqXHUmaUnze5aJzrpVW7sfjfA2WrQRrJUOhZz14kcRefJgefJfmy+M0jcFxCnlmayeUl7GEP1MbGGOzgLXLmkc1Ptnt2wOAR0UpLZHgyki92Svu4AjtsCGkdtiufCbEjp+isRnUlWY5GPHNrmuHi1wI+C2O2WIcXEax97h00tj90OIb+UBYOEUkcjKh0pktGxrhwg0u1eASc2lgDz8Oq+u11CIcQnhaLWkAA5euGkadnrK6mN3usrAzF6S5sC5zfN0bwPaSB5rC3kYG6hxCRj3h7pb1BIBAHGkkOW552tz058l53aVAbi9DcA/SgWOurmuA8wSD4hS/fxs25+I0Uge0NqslOLg+g5jx6Trcx9LfTX0Ss2qmG4nDHR4YZS64nke8NtbKGHh6m+t8l/NWQtNsdgHzChp6YuDzE2xcBYElxcSB4lblRRERAREQEREBCi/Cg5V3qY0KjF6xw5MeIh/5IDCfNwcfNa3ZHZifE6lsEA73vPqxsvq536DtOi/N4uFGlxSsjN7cV7237WyHO09+juaun5PlfTOw90UYY2pa9xmA9d4J+jeb8wAcumgt2E6hA95u6l+GNbPAXS01mh7jbPE+wF3W+o48j2E2PYTnbk6ngQYvVf4NO2x7wJX/FrVf9RTtkY5j2hzXAtc1wBDgRYgg8wQqp2n2IZhGD4z83cck/Dc1puTGwvYxzL/WAzOsedjr1IUFx046xSUug37nr6VtE6NsLz6srM7T4Pcxw8Q5h9yy9ohCTBJDI1wlghe9o5xzZA2Vrh2HOC79paiWckAEkhoIAJuACSTYdmpJ81vWXiSSy2ezeLwwMrTM515aaWCNjG5sz5bEOc4kBrWuY0nmegWgmmWOSstMujY6d0UDbelIA3rmlLWc+mg96lO8nZ8YdiE0DBaMZXx6knI9osCT2ghw8lq93+DmrxOjhH1pWuJ+7F9I/zyscpFv3qs+NTD7EcLfyZv4lBX8kl14CzhhD/mpqf7viiEHq/IXm3gLfiCl26TYKLFqiVszntZC1jyGW9K77FpJGgIvqEEa2ipz8+nZ2mVwFr/XdcfEL3guEl2JQU51JqWRH/dDSpJvIouFtFK1rdDNTuDR99sZ08yv3YXDzLtLG0/VqZnnu4Rkf8WhB1FZci4lEGYjVxnkySsb+AS5feAuulx7t40txWvHI/OZ/fI79Cgs35O+HtlfXPe1rmhsDbOAcLlz38j0LGn2KL73ouHj83YHup338WRj4tVm/J7wgxYY+Y855XEf5IwGD8weob8ovB3MraepDTkfEIy+xy8SNziAXcgS1w0+6UEZ2XpbbRQxt0DK028I5XH4NVu74zHxcGDzYmuiP7ALc59pZ7VWmytPl2saOtVO8X+y5sj2n8JBUt3g0UzNo6GeSPiwF0LYmG+W4cA+2pGYPcH8gPV0NroLpC/V+BfqAiIgIiICIiAiIgrHfXu6OIQCpgbepgabtHOWIalo6uabkdbkdoVBbK7SS4dVxVMXrMOrb2D2HRzHdxHsNj2Lrjaeo4dFVv5ZIJnfhjcVyS6qinpsrmNZUsc5/GzEcdhbq19zYSNIuDpmu4H0rZg6c2L3m0mKNfwnOZJG3O+KQZS1va7N6rmg9oOmlwLqsd6++gTNko6EgxuBZLUc84OhbFf6vYX9vZpqacincy+VxGYFpsSLtPMG3MHovmgL9AX4vcPrDxQbK9gB0Uq3U4NFWYrBHMRlbmlyHXiOis4M8PrHqGkdqh8ki6A3WbGU81HhddZzKiBswzMIAkBklbaQW9KwcbHQ6qigdox/1lT/rTf8AI5SLabd66kwugrQ4kVA+kaeTHPu+LL3GMa37R36afbal4WJVzPs1E/8AyOI+K6H2+wZv9W5Ij/c08Jb3GAMIt+EjzUFMbkW3xyk7hOf/AE8g/VfDfGb43W/5o/8AhjWx3CwZsZjP2Ypne1uX+JabauM1mO1LO2WsdEPAy8Me6yCZbYbM/NdlKDT0zMyd/jURy8/AGNvks35NMf0le7o2Ae0yn9FOt9NIP6CqQ0WDOCQOgbKwfBQj5ND/AEsQHUU59hm/mgwt7tLwdo6OUD+0+aP8XMmyfBjVi7txbauYf97XD/kUj+Ubh2VtDVN9Zj3RE+IEjPYWO9qiG48Pnx0SnmGVErz2emMv7zwg6XXKG9+h4WN1g+05kg7+JGx3xJC6vVIb6MPo3Yth5kcQ57oxU2v6MIe0Md3X+kFxrYctBcLZ2UwkUlDTQAW4cUbTb7WUZz5uufNUrv5q6uasED25KWMB8VgbSOLfSeT2kEltuweKv8Kud7AdM6CGwygGS9vSzG7RY9gtf3dEENwKsjg2ufmjzCYBjHG5LHyQRuzC505OZbsDzysrO23gDn0BtqypY8HoGkX9uii2DYZGdoJpJBc55eH04gFhf9kO87KwsTw8yvYdLM1Hjf8A+Ag2SLxDfKM3PtXtAREQEREBERAREQRneXU8PCK89YJG/wC4Mn8S5EK7dngbI0te0Oa4WLXAOBHQg6ELjLaOj4NZUx2tw5pWW5WyvcOXkg1yIiAsujoS+SNoOr3Mb+JwH6rFY0kgAXJ0sFlU7zxGWNjmbY9DcWQeappY5zTzaS0+INiupdzsdsDoh1bIfxSyEe5cybTEfPqrKbt481j1HEdZdU7vntbg1CWjQU0R8wwF3vug5m2/mEuL1xbydUSgd9nlt/aF0vvHbbBq4dKd/wC6uWMGbx62APN+JPHmPb6cgv8AFdXbwYM+FV4HP5vOfwxk/ogoTcJOG4ywH60Uw9gDv4VrNkK1k20MEsmbLJWF+nPM+QmO/dnLb9118d1NfwcZoXdZOH/utdH/ABKR7KSMo9rHscxoaamoiaLaMMheIyzpqWjwcUFy71acvwauABNoi6w6Mc1xPkGk+Sqv5N04FZVsvq6FrgOuWSxPlm96t/eG0nCa+w/7PN+4VzBsftPPhVU2oiF9C17DfK9hIJaSNRyBB7CBz5ILf+URRTOionggwNkcHR8ryEXaT1GVrx3X71Dd1sVTJjnFpWMhje6R8sY9RlM54LoxoL2u0N05hp0Cne3eLtxWlw90QcGS5pcrhqDpGAe8HOFh7tcKdT4mBy9GaN3fbX4tCC5FRG8eiM+J1D/s5GDuyMaP3rq+FXeLYHnnldbm9x96Cc4TV8WCKT7bGO8y0E+9aPaHDOLODbk1o95P6rO2TYWU4YfqEgeB9IfErbmMHsQROjwm1bxLf3jz7c381Ll4EQvey9oCIiAiIgIiICIiAiIgLlbfVh/BxqqsLCThyD9uNuY/jDl1SqA+UhhBbU0lQBpJG6InvidmF/ESflKCnEWThtLxZooybB72Mv0zOA/VfGZlnEXvYkX62KCV7p8IFVjFIwi7WvMruloml+v7QA81HsWozT1M0XbFJIy/fG8t/RWf8nHD81dUzW/s4co7jK8H4Rn2qEbyYg3F68D/AB5D+I3/AFQaCrqA+R7w0NDnF2UXIbc3sL62XV26uqM2C0JcB/ZcPyjc6Me5oXJa6m3XCRuz1NwheXhTFgPIvMkpYD3XsgoPAMHLccggDHNyVjG5Xes1scwvc9tmt811nU04kjexwu17S0jucLH3Fcr7CvlGO0slRm4hqRxDIDm4jyWnMOYdmPkV1Yg5F2Kwpxxmkh1Y5tSz1gQRwn5jdvMGzeSmrqKTEdqgXco6k8gG2jpCSL25k5ALnX0goRtJWyT4nPUQB7HPnc+Ox+kDs/o2y/WvbkrC2EpqhuJU73PtM55EznfWzXModftNjp1sgtbeM2+FVg6x29rmql9gNhWV9Zw5CRGxpkcBoXAFoy37Lk8+gV3bcx5sPqB1DR+dqiu6qgyS1B+4wfmP8kG6xXBW/OIWxtDWRCNjWtFg0B17AeYXrCMLy1zpLc3Sn8V1KH0zSbkao2maDcDVB9VjmhaSTb/6VkIg+cNOGXt2r6IiAiIgIiICIiAiIgIiICIiAqi+UgP+gpT/AOI/9p6t1VP8o6O+GwHpUt98Un8kFCYAf+qp/wDVi/fasOVha4g8wSD4g2X7TzFj2uHNpDh4g3C/JpS9znHm4knxJug6A+Thh2Wiqpv8SYM8omA/GQ+xVRvWp3MxmuDmkXlLhfta4AgjuIKvjcfS5MEpj2vdM8/7rmj3NCqn5QGKRT4mxsbw8wwiOS1rNfne7LftIDtR2cud7BWIXXO7AWwag/0Wn23K5HAXXu7+kczCKJjwWu+bxgg8xdt/1QUtTQmTFGTE5i6qa/Na17zAg27NLaLoDG6oxU08g5sjkcPFrSR71UdJhOSWM21a9p/C4fyVr7SMzUdQOsbx7QgoHY6l4OIUjy3NaWP8xy38Re6sOTD+HXF9vVnLvZJdYGzGB3rINOTw78ALv0VgV2E5pHG3M/og++08Wale3rl/eC1exVJwzN35P4lvKmEviDe3S/l/+LzhlJwy7vt7roM9ERAREQEREBERAREQEREBERAREQEREBVh8oZl8Jb3VER/JIP1Vnqut/UObBpD9mWE/my/xIOYkREF+bJUtZW7LRRUM3CmY+RpN8pewSPcWNk+oTnbr3WuLqnqWkbSVTmV1LJJkNnw8Qwuv3uyuJ010te4N1e3yeJCcJeD2VEgHhkjPxKjW+yFkuIMy5S5sLWvt6wdmcQHnrlIt3FBW+29bSz1DX0NOYIRFG3hkWIeM2a5BObmPSvqr73JbUy12HETAZqdwhDhoXMaxpaXDqAbX7bdbqizhncul9hMMggw+nFO3KxzGPJ1u57mjM519bk/ADkEGDWYP9K8gfWJ991JcRjzQvHVpC+pgB7F7LbiyCNYHhmSYOtyDveLKTLw2IDkF7QEREBERAREQEREBERAREQEREBERAREQEREBQ3fBRGXBa0Dm1rZPKKRjz7mlTJYuJ0zJIJWSW4b2Pa++gyuaQ656WJQcTovUjbOIBvY2uO3vX1qKN8eQvY5ge0PaXNLczTyc241b3jRB07uOo+HglObWMjpnnvvI5oPsaFDNsMPzV9Ubc5D8Aplui25p66jip2ARTU8bWOgv9VgDQ9h+s06X7QTr2E4eN0Gepmdbm93xsggP9F9yvHY9lqClHSNo9gVf/0V3KxtnG2pYR0bb2EhBskREBERAREQEREBERAREQEREBERAREQEREBERAREQFW2/bE6iLDmxwA5Z38OVw7GZS7LfszEWPdcdqslYWMYXHUwSRSi7Hix7u0Ed4NiPBBxu3CpOllu8exaprYqSKUMDKWIRRhrSDlAAu8km7rNHQaaBTh2y+vLzX5/VjuQSbcpuyfRkVtQ60kkZayEfVY/Kczz9ogCzewHXXQTmXDMzibcyT7TdffYlx+YQBxuWNLPJhLW/lAW7yDogjX9Fdy32GxZYmjpf4lffIOi9AICIiAiIgIiICIiAiIgIiICIiAiIgIiICIiAiIgIiIC+VUwuY4DmQR7dF9UQRr+q/cn9V+5SVEGFhNFwY8veT7VmoiAiIgIiICIiAiIgIiICIiAiIgIiICIiAiIgIiIP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32" name="Picture 20" descr="https://encrypted-tbn3.gstatic.com/images?q=tbn:ANd9GcS_TyQmumZkz0r_anUkLkzkUmE4FFDwEp_lWJx97Qt1C6tj0TYi"/>
          <p:cNvPicPr>
            <a:picLocks noChangeAspect="1" noChangeArrowheads="1"/>
          </p:cNvPicPr>
          <p:nvPr/>
        </p:nvPicPr>
        <p:blipFill>
          <a:blip r:embed="rId9"/>
          <a:srcRect l="6240" t="5268" r="6398" b="26099"/>
          <a:stretch>
            <a:fillRect/>
          </a:stretch>
        </p:blipFill>
        <p:spPr bwMode="auto">
          <a:xfrm>
            <a:off x="5501425" y="3500438"/>
            <a:ext cx="3608211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Власть – в руках клиентов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6" descr="Экономический факультет МГУ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34" y="357166"/>
            <a:ext cx="1285884" cy="80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ru-RU" dirty="0"/>
              <a:t> Процесс создания и предоставления ценности рынку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.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23850" y="2636838"/>
            <a:ext cx="2663825" cy="3384550"/>
          </a:xfrm>
          <a:prstGeom prst="rect">
            <a:avLst/>
          </a:prstGeom>
          <a:solidFill>
            <a:srgbClr val="FAF0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/>
            <a:r>
              <a:rPr lang="ru-RU" b="1">
                <a:solidFill>
                  <a:srgbClr val="FF0000"/>
                </a:solidFill>
              </a:rPr>
              <a:t>Выбор конкретного </a:t>
            </a:r>
          </a:p>
          <a:p>
            <a:pPr marL="342900" indent="-342900" algn="l"/>
            <a:r>
              <a:rPr lang="ru-RU" b="1">
                <a:solidFill>
                  <a:srgbClr val="FF0000"/>
                </a:solidFill>
              </a:rPr>
              <a:t>вида ценности</a:t>
            </a:r>
            <a:r>
              <a:rPr lang="ru-RU" b="1"/>
              <a:t>:</a:t>
            </a:r>
          </a:p>
          <a:p>
            <a:pPr marL="342900" indent="-342900" algn="l"/>
            <a:endParaRPr lang="ru-RU" b="1"/>
          </a:p>
          <a:p>
            <a:pPr marL="342900" indent="-342900" algn="l">
              <a:buFontTx/>
              <a:buAutoNum type="arabicPeriod"/>
            </a:pPr>
            <a:r>
              <a:rPr lang="ru-RU" b="1"/>
              <a:t>Сегментация</a:t>
            </a:r>
          </a:p>
          <a:p>
            <a:pPr marL="342900" indent="-342900" algn="l">
              <a:buFontTx/>
              <a:buAutoNum type="arabicPeriod"/>
            </a:pPr>
            <a:r>
              <a:rPr lang="ru-RU" b="1"/>
              <a:t>Выбор сегмента</a:t>
            </a:r>
          </a:p>
          <a:p>
            <a:pPr marL="342900" indent="-342900" algn="l">
              <a:buFontTx/>
              <a:buAutoNum type="arabicPeriod"/>
            </a:pPr>
            <a:r>
              <a:rPr lang="ru-RU" b="1"/>
              <a:t>Позиционирование</a:t>
            </a:r>
          </a:p>
          <a:p>
            <a:pPr marL="342900" indent="-342900" algn="l"/>
            <a:r>
              <a:rPr lang="ru-RU" b="1"/>
              <a:t>	ценности</a:t>
            </a:r>
          </a:p>
          <a:p>
            <a:pPr marL="342900" indent="-342900" algn="l">
              <a:buFontTx/>
              <a:buAutoNum type="arabicPeriod"/>
            </a:pPr>
            <a:endParaRPr lang="ru-RU" b="1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348038" y="2636838"/>
            <a:ext cx="2592387" cy="3384550"/>
          </a:xfrm>
          <a:prstGeom prst="rect">
            <a:avLst/>
          </a:prstGeom>
          <a:solidFill>
            <a:srgbClr val="A2FC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/>
            <a:endParaRPr lang="ru-RU" b="1" dirty="0"/>
          </a:p>
          <a:p>
            <a:pPr marL="342900" indent="-342900" algn="l"/>
            <a:endParaRPr lang="ru-RU" b="1" dirty="0"/>
          </a:p>
          <a:p>
            <a:pPr marL="342900" indent="-342900" algn="l"/>
            <a:endParaRPr lang="ru-RU" b="1" dirty="0"/>
          </a:p>
          <a:p>
            <a:pPr marL="342900" indent="-342900" algn="l"/>
            <a:endParaRPr lang="ru-RU" b="1" dirty="0"/>
          </a:p>
          <a:p>
            <a:pPr marL="342900" indent="-342900" algn="l"/>
            <a:endParaRPr lang="ru-RU" b="1" dirty="0"/>
          </a:p>
          <a:p>
            <a:pPr marL="342900" indent="-342900" algn="l"/>
            <a:endParaRPr lang="ru-RU" b="1" dirty="0"/>
          </a:p>
          <a:p>
            <a:pPr marL="342900" indent="-342900" algn="l"/>
            <a:r>
              <a:rPr lang="ru-RU" b="1" dirty="0">
                <a:solidFill>
                  <a:srgbClr val="FF0000"/>
                </a:solidFill>
              </a:rPr>
              <a:t>Предоставление</a:t>
            </a:r>
          </a:p>
          <a:p>
            <a:pPr marL="342900" indent="-342900" algn="l"/>
            <a:r>
              <a:rPr lang="ru-RU" b="1" dirty="0">
                <a:solidFill>
                  <a:srgbClr val="FF0000"/>
                </a:solidFill>
              </a:rPr>
              <a:t>ценности:</a:t>
            </a:r>
          </a:p>
          <a:p>
            <a:pPr marL="342900" indent="-342900" algn="l"/>
            <a:endParaRPr lang="ru-RU" b="1" dirty="0">
              <a:solidFill>
                <a:srgbClr val="FF0000"/>
              </a:solidFill>
            </a:endParaRPr>
          </a:p>
          <a:p>
            <a:pPr marL="342900" indent="-342900" algn="l">
              <a:buFontTx/>
              <a:buAutoNum type="arabicPeriod"/>
            </a:pPr>
            <a:r>
              <a:rPr lang="ru-RU" b="1" dirty="0"/>
              <a:t>Разработка </a:t>
            </a:r>
            <a:r>
              <a:rPr lang="ru-RU" b="1" dirty="0" err="1"/>
              <a:t>харак</a:t>
            </a:r>
            <a:r>
              <a:rPr lang="ru-RU" b="1" dirty="0"/>
              <a:t>-</a:t>
            </a:r>
          </a:p>
          <a:p>
            <a:pPr marL="342900" indent="-342900" algn="l"/>
            <a:r>
              <a:rPr lang="ru-RU" b="1" dirty="0"/>
              <a:t>	</a:t>
            </a:r>
            <a:r>
              <a:rPr lang="ru-RU" b="1" dirty="0" err="1"/>
              <a:t>теристик</a:t>
            </a:r>
            <a:r>
              <a:rPr lang="ru-RU" b="1" dirty="0"/>
              <a:t> продукта</a:t>
            </a:r>
          </a:p>
          <a:p>
            <a:pPr marL="342900" indent="-342900" algn="l">
              <a:buFontTx/>
              <a:buAutoNum type="arabicPeriod" startAt="2"/>
            </a:pPr>
            <a:r>
              <a:rPr lang="ru-RU" b="1" dirty="0"/>
              <a:t>Ценообразование</a:t>
            </a:r>
          </a:p>
          <a:p>
            <a:pPr marL="342900" indent="-342900" algn="l">
              <a:buFontTx/>
              <a:buAutoNum type="arabicPeriod" startAt="3"/>
            </a:pPr>
            <a:r>
              <a:rPr lang="ru-RU" b="1" dirty="0"/>
              <a:t>Производство</a:t>
            </a:r>
          </a:p>
          <a:p>
            <a:pPr marL="342900" indent="-342900" algn="l">
              <a:buFontTx/>
              <a:buAutoNum type="arabicPeriod" startAt="3"/>
            </a:pPr>
            <a:r>
              <a:rPr lang="ru-RU" b="1" dirty="0"/>
              <a:t>Сбыт и</a:t>
            </a:r>
          </a:p>
          <a:p>
            <a:pPr marL="342900" indent="-342900" algn="l"/>
            <a:r>
              <a:rPr lang="ru-RU" b="1" dirty="0"/>
              <a:t>	обслуживание</a:t>
            </a:r>
          </a:p>
          <a:p>
            <a:pPr marL="342900" indent="-342900" algn="l"/>
            <a:endParaRPr lang="ru-RU" b="1" dirty="0"/>
          </a:p>
          <a:p>
            <a:pPr marL="342900" indent="-342900" algn="l"/>
            <a:endParaRPr lang="ru-RU" b="1" dirty="0"/>
          </a:p>
          <a:p>
            <a:pPr marL="342900" indent="-342900" algn="l"/>
            <a:endParaRPr lang="ru-RU" b="1" dirty="0"/>
          </a:p>
          <a:p>
            <a:pPr marL="342900" indent="-342900" algn="l"/>
            <a:endParaRPr lang="ru-RU" b="1" dirty="0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084888" y="2636838"/>
            <a:ext cx="2447925" cy="3384550"/>
          </a:xfrm>
          <a:prstGeom prst="rect">
            <a:avLst/>
          </a:prstGeom>
          <a:solidFill>
            <a:srgbClr val="A2FC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l"/>
            <a:endParaRPr lang="ru-RU" b="1"/>
          </a:p>
          <a:p>
            <a:pPr marL="342900" indent="-342900" algn="l"/>
            <a:r>
              <a:rPr lang="ru-RU" b="1">
                <a:solidFill>
                  <a:srgbClr val="FF0000"/>
                </a:solidFill>
              </a:rPr>
              <a:t>Передача ценности</a:t>
            </a:r>
            <a:r>
              <a:rPr lang="ru-RU" b="1"/>
              <a:t>:</a:t>
            </a:r>
          </a:p>
          <a:p>
            <a:pPr marL="342900" indent="-342900" algn="l"/>
            <a:endParaRPr lang="ru-RU" b="1"/>
          </a:p>
          <a:p>
            <a:pPr marL="342900" indent="-342900" algn="l"/>
            <a:endParaRPr lang="ru-RU" b="1"/>
          </a:p>
          <a:p>
            <a:pPr marL="342900" indent="-342900" algn="l"/>
            <a:r>
              <a:rPr lang="ru-RU" b="1"/>
              <a:t>1. Организация про-</a:t>
            </a:r>
          </a:p>
          <a:p>
            <a:pPr marL="342900" indent="-342900" algn="l"/>
            <a:r>
              <a:rPr lang="ru-RU" b="1"/>
              <a:t>    даж</a:t>
            </a:r>
          </a:p>
          <a:p>
            <a:pPr marL="342900" indent="-342900" algn="l"/>
            <a:r>
              <a:rPr lang="ru-RU" b="1"/>
              <a:t>2.  Стимулирование</a:t>
            </a:r>
          </a:p>
          <a:p>
            <a:pPr marL="342900" indent="-342900" algn="l"/>
            <a:r>
              <a:rPr lang="ru-RU" b="1"/>
              <a:t>     сбыта</a:t>
            </a:r>
          </a:p>
          <a:p>
            <a:pPr marL="342900" indent="-342900" algn="l">
              <a:buFontTx/>
              <a:buAutoNum type="arabicPeriod" startAt="3"/>
            </a:pPr>
            <a:r>
              <a:rPr lang="ru-RU" b="1"/>
              <a:t>  Установление</a:t>
            </a:r>
          </a:p>
          <a:p>
            <a:pPr marL="342900" indent="-342900" algn="l"/>
            <a:r>
              <a:rPr lang="ru-RU" b="1"/>
              <a:t>     коммуникаций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23850" y="1700213"/>
            <a:ext cx="2663825" cy="792162"/>
          </a:xfrm>
          <a:prstGeom prst="rect">
            <a:avLst/>
          </a:prstGeom>
          <a:solidFill>
            <a:srgbClr val="FAF0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Стратегический</a:t>
            </a:r>
          </a:p>
          <a:p>
            <a:pPr algn="ctr"/>
            <a:r>
              <a:rPr lang="ru-RU" sz="2400"/>
              <a:t>маркетинг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3348038" y="1628775"/>
            <a:ext cx="5111750" cy="863600"/>
          </a:xfrm>
          <a:prstGeom prst="rect">
            <a:avLst/>
          </a:prstGeom>
          <a:solidFill>
            <a:srgbClr val="A2FC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Тактический маркетинг</a:t>
            </a:r>
          </a:p>
          <a:p>
            <a:pPr algn="ctr"/>
            <a:r>
              <a:rPr lang="ru-RU"/>
              <a:t>(разработка программы маркетинговых меро-</a:t>
            </a:r>
          </a:p>
          <a:p>
            <a:pPr algn="ctr"/>
            <a:r>
              <a:rPr lang="ru-RU"/>
              <a:t>приятий)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72560" cy="928694"/>
          </a:xfrm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br>
              <a:rPr lang="ru-RU" sz="4100" dirty="0"/>
            </a:br>
            <a:br>
              <a:rPr lang="ru-RU" sz="4100" dirty="0"/>
            </a:br>
            <a:br>
              <a:rPr lang="ru-RU" sz="4100" dirty="0"/>
            </a:br>
            <a:r>
              <a:rPr lang="ru-RU" sz="4100" dirty="0"/>
              <a:t>Изменение модели маркетинга ?</a:t>
            </a:r>
            <a:br>
              <a:rPr lang="ru-RU" sz="4100" dirty="0"/>
            </a:br>
            <a:br>
              <a:rPr lang="ru-RU" sz="4100" dirty="0"/>
            </a:br>
            <a:endParaRPr lang="ru-RU" sz="4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929330"/>
            <a:ext cx="8429684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Hubspot</a:t>
            </a:r>
            <a:r>
              <a:rPr lang="ru-RU" sz="2000" dirty="0"/>
              <a:t>:</a:t>
            </a:r>
            <a:r>
              <a:rPr lang="en-US" sz="2000" dirty="0"/>
              <a:t> </a:t>
            </a:r>
            <a:r>
              <a:rPr lang="en-US" sz="2000" b="1" dirty="0"/>
              <a:t>State of Inbound 201</a:t>
            </a:r>
            <a:r>
              <a:rPr lang="ru-RU" sz="2000" b="1" dirty="0"/>
              <a:t>8  - </a:t>
            </a:r>
            <a:r>
              <a:rPr lang="ru-RU" sz="2000" b="1" dirty="0" err="1"/>
              <a:t>онлайн</a:t>
            </a:r>
            <a:r>
              <a:rPr lang="ru-RU" sz="2000" b="1" dirty="0"/>
              <a:t> опрос 6 200 респондентов из 99 стран (март 2018)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1571612"/>
            <a:ext cx="8572560" cy="7858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Ваш основной подход к маркетингу?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– «</a:t>
            </a:r>
            <a:r>
              <a:rPr lang="en-US" sz="2400" b="1" dirty="0">
                <a:solidFill>
                  <a:schemeClr val="tx1"/>
                </a:solidFill>
              </a:rPr>
              <a:t>Inbound</a:t>
            </a:r>
            <a:r>
              <a:rPr lang="ru-RU" sz="2400" b="1" dirty="0">
                <a:solidFill>
                  <a:schemeClr val="tx1"/>
                </a:solidFill>
              </a:rPr>
              <a:t>» – входящий маркетинг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00306"/>
            <a:ext cx="80772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Реклама как ведущий </a:t>
            </a:r>
            <a:r>
              <a:rPr lang="ru-RU" sz="3600" i="1" dirty="0">
                <a:solidFill>
                  <a:srgbClr val="FFC000"/>
                </a:solidFill>
              </a:rPr>
              <a:t>инструмент продвижения в интернете</a:t>
            </a:r>
            <a:r>
              <a:rPr lang="ru-RU" sz="3600" dirty="0">
                <a:solidFill>
                  <a:srgbClr val="FFC000"/>
                </a:solidFill>
              </a:rPr>
              <a:t> уступает место контенту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082088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Экономический факультет МГ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0"/>
            <a:ext cx="1238250" cy="80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2459</TotalTime>
  <Words>1389</Words>
  <Application>Microsoft Macintosh PowerPoint</Application>
  <PresentationFormat>Экран (4:3)</PresentationFormat>
  <Paragraphs>383</Paragraphs>
  <Slides>24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Arial</vt:lpstr>
      <vt:lpstr>Arial Black</vt:lpstr>
      <vt:lpstr>Calibri</vt:lpstr>
      <vt:lpstr>Corbel</vt:lpstr>
      <vt:lpstr>Times New Roman</vt:lpstr>
      <vt:lpstr>Times New Roman,Bookman Old Sty</vt:lpstr>
      <vt:lpstr>Times New Roman,Cambria</vt:lpstr>
      <vt:lpstr>Wingdings</vt:lpstr>
      <vt:lpstr>Wingdings 2</vt:lpstr>
      <vt:lpstr>Wingdings 3</vt:lpstr>
      <vt:lpstr>Модульная</vt:lpstr>
      <vt:lpstr>  «Современный маркетинг» </vt:lpstr>
      <vt:lpstr>Какую фирму Вы выберете как акционеры?</vt:lpstr>
      <vt:lpstr>Маркетинг?</vt:lpstr>
      <vt:lpstr>Comcast Cable CEO Neil Smit</vt:lpstr>
      <vt:lpstr>Ключевые активы компании</vt:lpstr>
      <vt:lpstr>Власть – в руках клиентов</vt:lpstr>
      <vt:lpstr> Процесс создания и предоставления ценности рынку</vt:lpstr>
      <vt:lpstr>   Изменение модели маркетинга ?  </vt:lpstr>
      <vt:lpstr>Реклама как ведущий инструмент продвижения в интернете уступает место контенту</vt:lpstr>
      <vt:lpstr> Функции маркетинга в интернете</vt:lpstr>
      <vt:lpstr>Презентация PowerPoint</vt:lpstr>
      <vt:lpstr>Изучаем курс , выполняя групповые проекты</vt:lpstr>
      <vt:lpstr>Используем инновации в технологиях маркетинговых исследований</vt:lpstr>
      <vt:lpstr>Выполняем проекты по маркетинговому аудиту и стратегическому анализу</vt:lpstr>
      <vt:lpstr>Пытаемся выделить сегменты</vt:lpstr>
      <vt:lpstr>Проводим конкурентный анализ </vt:lpstr>
      <vt:lpstr>Проводим анализ позиционирования</vt:lpstr>
      <vt:lpstr>Анализ товарной политики</vt:lpstr>
      <vt:lpstr>Анализируем методы рыночного ценообразования</vt:lpstr>
      <vt:lpstr>Пытаемся понять сбытовую политику компаний</vt:lpstr>
      <vt:lpstr>Исследуем проблемы взаимодействия онлайн и оффлайн каналов сбыта</vt:lpstr>
      <vt:lpstr>Анализируем политику продвижения компаний</vt:lpstr>
      <vt:lpstr>Результаты</vt:lpstr>
      <vt:lpstr>Программа курса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«Современный маркетинг»</dc:title>
  <dc:creator>selena</dc:creator>
  <cp:lastModifiedBy>Дина Дина</cp:lastModifiedBy>
  <cp:revision>36</cp:revision>
  <dcterms:created xsi:type="dcterms:W3CDTF">2014-04-14T17:56:34Z</dcterms:created>
  <dcterms:modified xsi:type="dcterms:W3CDTF">2020-04-14T15:39:58Z</dcterms:modified>
</cp:coreProperties>
</file>